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3"/>
  </p:notesMasterIdLst>
  <p:handoutMasterIdLst>
    <p:handoutMasterId r:id="rId44"/>
  </p:handoutMasterIdLst>
  <p:sldIdLst>
    <p:sldId id="257" r:id="rId2"/>
    <p:sldId id="290" r:id="rId3"/>
    <p:sldId id="291" r:id="rId4"/>
    <p:sldId id="270" r:id="rId5"/>
    <p:sldId id="292" r:id="rId6"/>
    <p:sldId id="293" r:id="rId7"/>
    <p:sldId id="294" r:id="rId8"/>
    <p:sldId id="295" r:id="rId9"/>
    <p:sldId id="296" r:id="rId10"/>
    <p:sldId id="301" r:id="rId11"/>
    <p:sldId id="297" r:id="rId12"/>
    <p:sldId id="298" r:id="rId13"/>
    <p:sldId id="299" r:id="rId14"/>
    <p:sldId id="300" r:id="rId15"/>
    <p:sldId id="302" r:id="rId16"/>
    <p:sldId id="303" r:id="rId17"/>
    <p:sldId id="304" r:id="rId18"/>
    <p:sldId id="309" r:id="rId19"/>
    <p:sldId id="310" r:id="rId20"/>
    <p:sldId id="306" r:id="rId21"/>
    <p:sldId id="307" r:id="rId22"/>
    <p:sldId id="308" r:id="rId23"/>
    <p:sldId id="311" r:id="rId24"/>
    <p:sldId id="312" r:id="rId25"/>
    <p:sldId id="313" r:id="rId26"/>
    <p:sldId id="314" r:id="rId27"/>
    <p:sldId id="315" r:id="rId28"/>
    <p:sldId id="316" r:id="rId29"/>
    <p:sldId id="317" r:id="rId30"/>
    <p:sldId id="318" r:id="rId31"/>
    <p:sldId id="324" r:id="rId32"/>
    <p:sldId id="319" r:id="rId33"/>
    <p:sldId id="320" r:id="rId34"/>
    <p:sldId id="321" r:id="rId35"/>
    <p:sldId id="322" r:id="rId36"/>
    <p:sldId id="323" r:id="rId37"/>
    <p:sldId id="325" r:id="rId38"/>
    <p:sldId id="326" r:id="rId39"/>
    <p:sldId id="327" r:id="rId40"/>
    <p:sldId id="328" r:id="rId41"/>
    <p:sldId id="329" r:id="rId42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A859F"/>
    <a:srgbClr val="339900"/>
    <a:srgbClr val="0000FF"/>
    <a:srgbClr val="007788"/>
    <a:srgbClr val="F2F2F2"/>
    <a:srgbClr val="366DCA"/>
    <a:srgbClr val="4285F4"/>
    <a:srgbClr val="862533"/>
    <a:srgbClr val="EA43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439"/>
    <p:restoredTop sz="95455"/>
  </p:normalViewPr>
  <p:slideViewPr>
    <p:cSldViewPr snapToGrid="0">
      <p:cViewPr varScale="1">
        <p:scale>
          <a:sx n="107" d="100"/>
          <a:sy n="107" d="100"/>
        </p:scale>
        <p:origin x="920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85" d="100"/>
          <a:sy n="85" d="100"/>
        </p:scale>
        <p:origin x="2720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D0120424-8D07-20F6-D68A-E30760A0A40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E1CCDC8-54B5-A523-CA27-E6A5E5D8A64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464F65-D7CD-E542-8396-8B51408E64CA}" type="datetimeFigureOut">
              <a:rPr kumimoji="1" lang="ko-Kore-KR" altLang="en-US" smtClean="0"/>
              <a:t>2023. 1. 31.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C662FD2-59CB-30B9-CFBD-C9508603402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DE2AC59-0FB2-9E99-921D-7A1F3720575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9A11C5-2C7E-2D42-A612-D2A8DB04E0E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03405426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E59314-3B37-F245-9B8F-A2A1C0353C67}" type="datetimeFigureOut">
              <a:rPr kumimoji="1" lang="ko-Kore-KR" altLang="en-US" smtClean="0"/>
              <a:t>2023. 1. 31.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DE6CEA-26FE-034F-A477-D730467E2876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0463533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" altLang="ko-Kore-KR" b="1" i="0" u="none" strike="noStrike">
                <a:solidFill>
                  <a:srgbClr val="212529"/>
                </a:solidFill>
                <a:effectLst/>
                <a:latin typeface="-apple-system"/>
              </a:rPr>
              <a:t>Stochastic vs. deterministic (vs. Non-deterministic)</a:t>
            </a:r>
          </a:p>
          <a:p>
            <a:pPr algn="l"/>
            <a:r>
              <a:rPr lang="ko-KR" altLang="en-US" b="0" i="0" u="none" strike="noStrike">
                <a:solidFill>
                  <a:srgbClr val="212529"/>
                </a:solidFill>
                <a:effectLst/>
                <a:latin typeface="-apple-system"/>
              </a:rPr>
              <a:t>변수나 프로세스가 </a:t>
            </a:r>
            <a:r>
              <a:rPr lang="en" altLang="ko-Kore-KR" b="0" i="0" u="none" strike="noStrike">
                <a:solidFill>
                  <a:srgbClr val="212529"/>
                </a:solidFill>
                <a:effectLst/>
                <a:latin typeface="-apple-system"/>
              </a:rPr>
              <a:t>deterministic</a:t>
            </a:r>
            <a:r>
              <a:rPr lang="ko-KR" altLang="en-US" b="0" i="0" u="none" strike="noStrike">
                <a:solidFill>
                  <a:srgbClr val="212529"/>
                </a:solidFill>
                <a:effectLst/>
                <a:latin typeface="-apple-system"/>
              </a:rPr>
              <a:t>하다는건 같은 시퀀스 안의 다음 사건이 지금 현재 사건으로부터 결정된다는 것이다</a:t>
            </a:r>
            <a:r>
              <a:rPr lang="en-US" altLang="ko-KR" b="0" i="0" u="none" strike="noStrike">
                <a:solidFill>
                  <a:srgbClr val="212529"/>
                </a:solidFill>
                <a:effectLst/>
                <a:latin typeface="-apple-system"/>
              </a:rPr>
              <a:t>. </a:t>
            </a:r>
            <a:r>
              <a:rPr lang="ko-KR" altLang="en-US" b="0" i="0" u="none" strike="noStrike">
                <a:solidFill>
                  <a:srgbClr val="212529"/>
                </a:solidFill>
                <a:effectLst/>
                <a:latin typeface="-apple-system"/>
              </a:rPr>
              <a:t>그러니까 </a:t>
            </a:r>
            <a:r>
              <a:rPr lang="en" altLang="ko-Kore-KR" b="0" i="0" u="none" strike="noStrike">
                <a:solidFill>
                  <a:srgbClr val="212529"/>
                </a:solidFill>
                <a:effectLst/>
                <a:latin typeface="-apple-system"/>
              </a:rPr>
              <a:t>Stochastic</a:t>
            </a:r>
            <a:r>
              <a:rPr lang="ko-KR" altLang="en-US" b="0" i="0" u="none" strike="noStrike">
                <a:solidFill>
                  <a:srgbClr val="212529"/>
                </a:solidFill>
                <a:effectLst/>
                <a:latin typeface="-apple-system"/>
              </a:rPr>
              <a:t>과는 반대의 개념이다</a:t>
            </a:r>
            <a:r>
              <a:rPr lang="en-US" altLang="ko-KR" b="0" i="0" u="none" strike="noStrike">
                <a:solidFill>
                  <a:srgbClr val="212529"/>
                </a:solidFill>
                <a:effectLst/>
                <a:latin typeface="-apple-system"/>
              </a:rPr>
              <a:t>. </a:t>
            </a:r>
            <a:r>
              <a:rPr lang="en" altLang="ko-Kore-KR" b="0" i="0" u="none" strike="noStrike">
                <a:solidFill>
                  <a:srgbClr val="212529"/>
                </a:solidFill>
                <a:effectLst/>
                <a:latin typeface="-apple-system"/>
              </a:rPr>
              <a:t>deterministic algorithm</a:t>
            </a:r>
            <a:r>
              <a:rPr lang="ko-KR" altLang="en-US" b="0" i="0" u="none" strike="noStrike">
                <a:solidFill>
                  <a:srgbClr val="212529"/>
                </a:solidFill>
                <a:effectLst/>
                <a:latin typeface="-apple-system"/>
              </a:rPr>
              <a:t>은 같은 인풋을 넣으면 항상 같은 결과를 내는 알고리즘이다</a:t>
            </a:r>
            <a:r>
              <a:rPr lang="en-US" altLang="ko-KR" b="0" i="0" u="none" strike="noStrike">
                <a:solidFill>
                  <a:srgbClr val="212529"/>
                </a:solidFill>
                <a:effectLst/>
                <a:latin typeface="-apple-system"/>
              </a:rPr>
              <a:t>.</a:t>
            </a:r>
            <a:br>
              <a:rPr lang="en-US" altLang="ko-KR" b="0" i="0" u="none" strike="noStrike">
                <a:solidFill>
                  <a:srgbClr val="212529"/>
                </a:solidFill>
                <a:effectLst/>
                <a:latin typeface="-apple-system"/>
              </a:rPr>
            </a:br>
            <a:r>
              <a:rPr lang="ko-KR" altLang="en-US" b="0" i="0" u="none" strike="noStrike">
                <a:solidFill>
                  <a:srgbClr val="212529"/>
                </a:solidFill>
                <a:effectLst/>
                <a:latin typeface="-apple-system"/>
              </a:rPr>
              <a:t>이에 반해 </a:t>
            </a:r>
            <a:r>
              <a:rPr lang="en" altLang="ko-Kore-KR" b="0" i="0" u="none" strike="noStrike">
                <a:solidFill>
                  <a:srgbClr val="212529"/>
                </a:solidFill>
                <a:effectLst/>
                <a:latin typeface="-apple-system"/>
              </a:rPr>
              <a:t>Non-deterministic algorithm</a:t>
            </a:r>
            <a:r>
              <a:rPr lang="ko-KR" altLang="en-US" b="0" i="0" u="none" strike="noStrike">
                <a:solidFill>
                  <a:srgbClr val="212529"/>
                </a:solidFill>
                <a:effectLst/>
                <a:latin typeface="-apple-system"/>
              </a:rPr>
              <a:t>은 인풋이 같아도 아웃풋은 다를 수 있다</a:t>
            </a:r>
            <a:r>
              <a:rPr lang="en-US" altLang="ko-KR" b="0" i="0" u="none" strike="noStrike">
                <a:solidFill>
                  <a:srgbClr val="212529"/>
                </a:solidFill>
                <a:effectLst/>
                <a:latin typeface="-apple-system"/>
              </a:rPr>
              <a:t>. </a:t>
            </a:r>
            <a:r>
              <a:rPr lang="en" altLang="ko-Kore-KR" b="0" i="0" u="none" strike="noStrike">
                <a:solidFill>
                  <a:srgbClr val="212529"/>
                </a:solidFill>
                <a:effectLst/>
                <a:latin typeface="-apple-system"/>
              </a:rPr>
              <a:t>stochastic variables or process</a:t>
            </a:r>
            <a:r>
              <a:rPr lang="ko-KR" altLang="en-US" b="0" i="0" u="none" strike="noStrike">
                <a:solidFill>
                  <a:srgbClr val="212529"/>
                </a:solidFill>
                <a:effectLst/>
                <a:latin typeface="-apple-system"/>
              </a:rPr>
              <a:t>은 아웃풋의 성질때매 </a:t>
            </a:r>
            <a:r>
              <a:rPr lang="en" altLang="ko-Kore-KR" b="0" i="0" u="none" strike="noStrike">
                <a:solidFill>
                  <a:srgbClr val="212529"/>
                </a:solidFill>
                <a:effectLst/>
                <a:latin typeface="-apple-system"/>
              </a:rPr>
              <a:t>deterministic</a:t>
            </a:r>
            <a:r>
              <a:rPr lang="ko-KR" altLang="en-US" b="0" i="0" u="none" strike="noStrike">
                <a:solidFill>
                  <a:srgbClr val="212529"/>
                </a:solidFill>
                <a:effectLst/>
                <a:latin typeface="-apple-system"/>
              </a:rPr>
              <a:t>하지 않다</a:t>
            </a:r>
            <a:r>
              <a:rPr lang="en-US" altLang="ko-KR" b="0" i="0" u="none" strike="noStrike">
                <a:solidFill>
                  <a:srgbClr val="212529"/>
                </a:solidFill>
                <a:effectLst/>
                <a:latin typeface="-apple-system"/>
              </a:rPr>
              <a:t>. </a:t>
            </a:r>
            <a:r>
              <a:rPr lang="ko-KR" altLang="en-US" b="0" i="0" u="none" strike="noStrike">
                <a:solidFill>
                  <a:srgbClr val="212529"/>
                </a:solidFill>
                <a:effectLst/>
                <a:latin typeface="-apple-system"/>
              </a:rPr>
              <a:t>근데 이때 우리가 </a:t>
            </a:r>
            <a:r>
              <a:rPr lang="en" altLang="ko-Kore-KR" b="0" i="0" u="none" strike="noStrike">
                <a:solidFill>
                  <a:srgbClr val="212529"/>
                </a:solidFill>
                <a:effectLst/>
                <a:latin typeface="-apple-system"/>
              </a:rPr>
              <a:t>stochastic variables or process</a:t>
            </a:r>
            <a:r>
              <a:rPr lang="ko-KR" altLang="en-US" b="0" i="0" u="none" strike="noStrike">
                <a:solidFill>
                  <a:srgbClr val="212529"/>
                </a:solidFill>
                <a:effectLst/>
                <a:latin typeface="-apple-system"/>
              </a:rPr>
              <a:t>는 </a:t>
            </a:r>
            <a:r>
              <a:rPr lang="en" altLang="ko-Kore-KR" b="0" i="0" u="none" strike="noStrike">
                <a:solidFill>
                  <a:srgbClr val="212529"/>
                </a:solidFill>
                <a:effectLst/>
                <a:latin typeface="-apple-system"/>
              </a:rPr>
              <a:t>Non-deterministic</a:t>
            </a:r>
            <a:r>
              <a:rPr lang="ko-KR" altLang="en-US" b="0" i="0" u="none" strike="noStrike">
                <a:solidFill>
                  <a:srgbClr val="212529"/>
                </a:solidFill>
                <a:effectLst/>
                <a:latin typeface="-apple-system"/>
              </a:rPr>
              <a:t>이라고 해도 될까</a:t>
            </a:r>
            <a:r>
              <a:rPr lang="en-US" altLang="ko-KR" b="0" i="0" u="none" strike="noStrike">
                <a:solidFill>
                  <a:srgbClr val="212529"/>
                </a:solidFill>
                <a:effectLst/>
                <a:latin typeface="-apple-system"/>
              </a:rPr>
              <a:t>? 100% </a:t>
            </a:r>
            <a:r>
              <a:rPr lang="ko-KR" altLang="en-US" b="0" i="0" u="none" strike="noStrike">
                <a:solidFill>
                  <a:srgbClr val="212529"/>
                </a:solidFill>
                <a:effectLst/>
                <a:latin typeface="-apple-system"/>
              </a:rPr>
              <a:t>같은 개념은 아니다</a:t>
            </a:r>
            <a:r>
              <a:rPr lang="en-US" altLang="ko-KR" b="0" i="0" u="none" strike="noStrike">
                <a:solidFill>
                  <a:srgbClr val="212529"/>
                </a:solidFill>
                <a:effectLst/>
                <a:latin typeface="-apple-system"/>
              </a:rPr>
              <a:t>. </a:t>
            </a:r>
            <a:r>
              <a:rPr lang="en" altLang="ko-Kore-KR" b="0" i="0" u="none" strike="noStrike">
                <a:solidFill>
                  <a:srgbClr val="212529"/>
                </a:solidFill>
                <a:effectLst/>
                <a:latin typeface="-apple-system"/>
              </a:rPr>
              <a:t>Non-deterministic</a:t>
            </a:r>
            <a:r>
              <a:rPr lang="ko-KR" altLang="en-US" b="0" i="0" u="none" strike="noStrike">
                <a:solidFill>
                  <a:srgbClr val="212529"/>
                </a:solidFill>
                <a:effectLst/>
                <a:latin typeface="-apple-system"/>
              </a:rPr>
              <a:t>은 </a:t>
            </a:r>
            <a:r>
              <a:rPr lang="ko-KR" altLang="en-US" b="1" i="0" u="none" strike="noStrike">
                <a:solidFill>
                  <a:srgbClr val="212529"/>
                </a:solidFill>
                <a:effectLst/>
                <a:latin typeface="-apple-system"/>
              </a:rPr>
              <a:t>오직 결과의 가능성만을 이야기 하기 때문</a:t>
            </a:r>
            <a:r>
              <a:rPr lang="ko-KR" altLang="en-US" b="0" i="0" u="none" strike="noStrike">
                <a:solidFill>
                  <a:srgbClr val="212529"/>
                </a:solidFill>
                <a:effectLst/>
                <a:latin typeface="-apple-system"/>
              </a:rPr>
              <a:t>이다</a:t>
            </a:r>
            <a:r>
              <a:rPr lang="en-US" altLang="ko-KR" b="0" i="0" u="none" strike="noStrike">
                <a:solidFill>
                  <a:srgbClr val="212529"/>
                </a:solidFill>
                <a:effectLst/>
                <a:latin typeface="-apple-system"/>
              </a:rPr>
              <a:t>. </a:t>
            </a:r>
            <a:r>
              <a:rPr lang="ko-KR" altLang="en-US" b="0" i="0" u="none" strike="noStrike">
                <a:solidFill>
                  <a:srgbClr val="212529"/>
                </a:solidFill>
                <a:effectLst/>
                <a:latin typeface="-apple-system"/>
              </a:rPr>
              <a:t>한마디로 아웃컴과 분산이 중요한 확률</a:t>
            </a:r>
            <a:r>
              <a:rPr lang="en-US" altLang="ko-KR" b="0" i="0" u="none" strike="noStrike">
                <a:solidFill>
                  <a:srgbClr val="212529"/>
                </a:solidFill>
                <a:effectLst/>
                <a:latin typeface="-apple-system"/>
              </a:rPr>
              <a:t>(</a:t>
            </a:r>
            <a:r>
              <a:rPr lang="en" altLang="ko-Kore-KR" b="0" i="0" u="none" strike="noStrike">
                <a:solidFill>
                  <a:srgbClr val="212529"/>
                </a:solidFill>
                <a:effectLst/>
                <a:latin typeface="-apple-system"/>
              </a:rPr>
              <a:t>probability)</a:t>
            </a:r>
            <a:r>
              <a:rPr lang="ko-KR" altLang="en-US" b="0" i="0" u="none" strike="noStrike">
                <a:solidFill>
                  <a:srgbClr val="212529"/>
                </a:solidFill>
                <a:effectLst/>
                <a:latin typeface="-apple-system"/>
              </a:rPr>
              <a:t>을 이용한 분석에서는 </a:t>
            </a:r>
            <a:r>
              <a:rPr lang="en" altLang="ko-Kore-KR" b="0" i="0" u="none" strike="noStrike">
                <a:solidFill>
                  <a:srgbClr val="212529"/>
                </a:solidFill>
                <a:effectLst/>
                <a:latin typeface="-apple-system"/>
              </a:rPr>
              <a:t>Non-deterministic</a:t>
            </a:r>
            <a:r>
              <a:rPr lang="ko-KR" altLang="en-US" b="0" i="0" u="none" strike="noStrike">
                <a:solidFill>
                  <a:srgbClr val="212529"/>
                </a:solidFill>
                <a:effectLst/>
                <a:latin typeface="-apple-system"/>
              </a:rPr>
              <a:t>보다는 </a:t>
            </a:r>
            <a:r>
              <a:rPr lang="en" altLang="ko-Kore-KR" b="0" i="0" u="none" strike="noStrike">
                <a:solidFill>
                  <a:srgbClr val="212529"/>
                </a:solidFill>
                <a:effectLst/>
                <a:latin typeface="-apple-system"/>
              </a:rPr>
              <a:t>stochastic</a:t>
            </a:r>
            <a:r>
              <a:rPr lang="ko-KR" altLang="en-US" b="0" i="0" u="none" strike="noStrike">
                <a:solidFill>
                  <a:srgbClr val="212529"/>
                </a:solidFill>
                <a:effectLst/>
                <a:latin typeface="-apple-system"/>
              </a:rPr>
              <a:t>가 확실한 표현이 될 수 있다</a:t>
            </a:r>
            <a:r>
              <a:rPr lang="en-US" altLang="ko-KR" b="0" i="0" u="none" strike="noStrike">
                <a:solidFill>
                  <a:srgbClr val="212529"/>
                </a:solidFill>
                <a:effectLst/>
                <a:latin typeface="-apple-system"/>
              </a:rPr>
              <a:t>. </a:t>
            </a:r>
            <a:r>
              <a:rPr lang="en" altLang="ko-Kore-KR" b="0" i="0" u="none" strike="noStrike">
                <a:solidFill>
                  <a:srgbClr val="212529"/>
                </a:solidFill>
                <a:effectLst/>
                <a:latin typeface="-apple-system"/>
              </a:rPr>
              <a:t>stochastic</a:t>
            </a:r>
            <a:r>
              <a:rPr lang="ko-KR" altLang="en-US" b="0" i="0" u="none" strike="noStrike">
                <a:solidFill>
                  <a:srgbClr val="212529"/>
                </a:solidFill>
                <a:effectLst/>
                <a:latin typeface="-apple-system"/>
              </a:rPr>
              <a:t>은 확률이 정량화</a:t>
            </a:r>
            <a:r>
              <a:rPr lang="en-US" altLang="ko-KR" b="0" i="0" u="none" strike="noStrike">
                <a:solidFill>
                  <a:srgbClr val="212529"/>
                </a:solidFill>
                <a:effectLst/>
                <a:latin typeface="-apple-system"/>
              </a:rPr>
              <a:t>(</a:t>
            </a:r>
            <a:r>
              <a:rPr lang="en" altLang="ko-Kore-KR" b="0" i="0" u="none" strike="noStrike">
                <a:solidFill>
                  <a:srgbClr val="212529"/>
                </a:solidFill>
                <a:effectLst/>
                <a:latin typeface="-apple-system"/>
              </a:rPr>
              <a:t>quantified)</a:t>
            </a:r>
            <a:r>
              <a:rPr lang="ko-KR" altLang="en-US" b="0" i="0" u="none" strike="noStrike">
                <a:solidFill>
                  <a:srgbClr val="212529"/>
                </a:solidFill>
                <a:effectLst/>
                <a:latin typeface="-apple-system"/>
              </a:rPr>
              <a:t>되는데 반해 </a:t>
            </a:r>
            <a:r>
              <a:rPr lang="en" altLang="ko-Kore-KR" b="0" i="0" u="none" strike="noStrike">
                <a:solidFill>
                  <a:srgbClr val="212529"/>
                </a:solidFill>
                <a:effectLst/>
                <a:latin typeface="-apple-system"/>
              </a:rPr>
              <a:t>Non-deterministic</a:t>
            </a:r>
            <a:r>
              <a:rPr lang="ko-KR" altLang="en-US" b="0" i="0" u="none" strike="noStrike">
                <a:solidFill>
                  <a:srgbClr val="212529"/>
                </a:solidFill>
                <a:effectLst/>
                <a:latin typeface="-apple-system"/>
              </a:rPr>
              <a:t>는 확률적 개념이 들어있지 않다</a:t>
            </a:r>
            <a:r>
              <a:rPr lang="en-US" altLang="ko-KR" b="0" i="0" u="none" strike="noStrike">
                <a:solidFill>
                  <a:srgbClr val="212529"/>
                </a:solidFill>
                <a:effectLst/>
                <a:latin typeface="-apple-system"/>
              </a:rPr>
              <a:t>.</a:t>
            </a:r>
          </a:p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DE6CEA-26FE-034F-A477-D730467E2876}" type="slidenum">
              <a:rPr kumimoji="1" lang="ko-Kore-KR" altLang="en-US" smtClean="0"/>
              <a:t>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359798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DE6CEA-26FE-034F-A477-D730467E2876}" type="slidenum">
              <a:rPr kumimoji="1" lang="ko-Kore-KR" altLang="en-US" smtClean="0"/>
              <a:t>11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6319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DE6CEA-26FE-034F-A477-D730467E2876}" type="slidenum">
              <a:rPr kumimoji="1" lang="ko-Kore-KR" altLang="en-US" smtClean="0"/>
              <a:t>12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731642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DE6CEA-26FE-034F-A477-D730467E2876}" type="slidenum">
              <a:rPr kumimoji="1" lang="ko-Kore-KR" altLang="en-US" smtClean="0"/>
              <a:t>13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842124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DE6CEA-26FE-034F-A477-D730467E2876}" type="slidenum">
              <a:rPr kumimoji="1" lang="ko-Kore-KR" altLang="en-US" smtClean="0"/>
              <a:t>14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715090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DE6CEA-26FE-034F-A477-D730467E2876}" type="slidenum">
              <a:rPr kumimoji="1" lang="ko-Kore-KR" altLang="en-US" smtClean="0"/>
              <a:t>15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500679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DE6CEA-26FE-034F-A477-D730467E2876}" type="slidenum">
              <a:rPr kumimoji="1" lang="ko-Kore-KR" altLang="en-US" smtClean="0"/>
              <a:t>16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000115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DE6CEA-26FE-034F-A477-D730467E2876}" type="slidenum">
              <a:rPr kumimoji="1" lang="ko-Kore-KR" altLang="en-US" smtClean="0"/>
              <a:t>17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551701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DE6CEA-26FE-034F-A477-D730467E2876}" type="slidenum">
              <a:rPr kumimoji="1" lang="ko-Kore-KR" altLang="en-US" smtClean="0"/>
              <a:t>18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5468229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DE6CEA-26FE-034F-A477-D730467E2876}" type="slidenum">
              <a:rPr kumimoji="1" lang="ko-Kore-KR" altLang="en-US" smtClean="0"/>
              <a:t>19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0137832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DE6CEA-26FE-034F-A477-D730467E2876}" type="slidenum">
              <a:rPr kumimoji="1" lang="ko-Kore-KR" altLang="en-US" smtClean="0"/>
              <a:t>20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846085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DE6CEA-26FE-034F-A477-D730467E2876}" type="slidenum">
              <a:rPr kumimoji="1" lang="ko-Kore-KR" altLang="en-US" smtClean="0"/>
              <a:t>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87710977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DE6CEA-26FE-034F-A477-D730467E2876}" type="slidenum">
              <a:rPr kumimoji="1" lang="ko-Kore-KR" altLang="en-US" smtClean="0"/>
              <a:t>21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5092601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DE6CEA-26FE-034F-A477-D730467E2876}" type="slidenum">
              <a:rPr kumimoji="1" lang="ko-Kore-KR" altLang="en-US" smtClean="0"/>
              <a:t>22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428648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DE6CEA-26FE-034F-A477-D730467E2876}" type="slidenum">
              <a:rPr kumimoji="1" lang="ko-Kore-KR" altLang="en-US" smtClean="0"/>
              <a:t>23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2625261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DE6CEA-26FE-034F-A477-D730467E2876}" type="slidenum">
              <a:rPr kumimoji="1" lang="ko-Kore-KR" altLang="en-US" smtClean="0"/>
              <a:t>24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04603397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DE6CEA-26FE-034F-A477-D730467E2876}" type="slidenum">
              <a:rPr kumimoji="1" lang="ko-Kore-KR" altLang="en-US" smtClean="0"/>
              <a:t>25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4205841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DE6CEA-26FE-034F-A477-D730467E2876}" type="slidenum">
              <a:rPr kumimoji="1" lang="ko-Kore-KR" altLang="en-US" smtClean="0"/>
              <a:t>26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1160127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DE6CEA-26FE-034F-A477-D730467E2876}" type="slidenum">
              <a:rPr kumimoji="1" lang="ko-Kore-KR" altLang="en-US" smtClean="0"/>
              <a:t>27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07595184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DE6CEA-26FE-034F-A477-D730467E2876}" type="slidenum">
              <a:rPr kumimoji="1" lang="ko-Kore-KR" altLang="en-US" smtClean="0"/>
              <a:t>28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9700951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DE6CEA-26FE-034F-A477-D730467E2876}" type="slidenum">
              <a:rPr kumimoji="1" lang="ko-Kore-KR" altLang="en-US" smtClean="0"/>
              <a:t>29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4627180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DE6CEA-26FE-034F-A477-D730467E2876}" type="slidenum">
              <a:rPr kumimoji="1" lang="ko-Kore-KR" altLang="en-US" smtClean="0"/>
              <a:t>30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796118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DE6CEA-26FE-034F-A477-D730467E2876}" type="slidenum">
              <a:rPr kumimoji="1" lang="ko-Kore-KR" altLang="en-US" smtClean="0"/>
              <a:t>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8919340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DE6CEA-26FE-034F-A477-D730467E2876}" type="slidenum">
              <a:rPr kumimoji="1" lang="ko-Kore-KR" altLang="en-US" smtClean="0"/>
              <a:t>31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476480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DE6CEA-26FE-034F-A477-D730467E2876}" type="slidenum">
              <a:rPr kumimoji="1" lang="ko-Kore-KR" altLang="en-US" smtClean="0"/>
              <a:t>32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8711239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DE6CEA-26FE-034F-A477-D730467E2876}" type="slidenum">
              <a:rPr kumimoji="1" lang="ko-Kore-KR" altLang="en-US" smtClean="0"/>
              <a:t>33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7079954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DE6CEA-26FE-034F-A477-D730467E2876}" type="slidenum">
              <a:rPr kumimoji="1" lang="ko-Kore-KR" altLang="en-US" smtClean="0"/>
              <a:t>34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5535143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DE6CEA-26FE-034F-A477-D730467E2876}" type="slidenum">
              <a:rPr kumimoji="1" lang="ko-Kore-KR" altLang="en-US" smtClean="0"/>
              <a:t>35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7824593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DE6CEA-26FE-034F-A477-D730467E2876}" type="slidenum">
              <a:rPr kumimoji="1" lang="ko-Kore-KR" altLang="en-US" smtClean="0"/>
              <a:t>36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2916018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DE6CEA-26FE-034F-A477-D730467E2876}" type="slidenum">
              <a:rPr kumimoji="1" lang="ko-Kore-KR" altLang="en-US" smtClean="0"/>
              <a:t>37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3542165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DE6CEA-26FE-034F-A477-D730467E2876}" type="slidenum">
              <a:rPr kumimoji="1" lang="ko-Kore-KR" altLang="en-US" smtClean="0"/>
              <a:t>38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1624553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DE6CEA-26FE-034F-A477-D730467E2876}" type="slidenum">
              <a:rPr kumimoji="1" lang="ko-Kore-KR" altLang="en-US" smtClean="0"/>
              <a:t>39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06372390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DE6CEA-26FE-034F-A477-D730467E2876}" type="slidenum">
              <a:rPr kumimoji="1" lang="ko-Kore-KR" altLang="en-US" smtClean="0"/>
              <a:t>40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338194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DE6CEA-26FE-034F-A477-D730467E2876}" type="slidenum">
              <a:rPr kumimoji="1" lang="ko-Kore-KR" altLang="en-US" smtClean="0"/>
              <a:t>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926521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DE6CEA-26FE-034F-A477-D730467E2876}" type="slidenum">
              <a:rPr kumimoji="1" lang="ko-Kore-KR" altLang="en-US" smtClean="0"/>
              <a:t>41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538290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DE6CEA-26FE-034F-A477-D730467E2876}" type="slidenum">
              <a:rPr kumimoji="1" lang="ko-Kore-KR" altLang="en-US" smtClean="0"/>
              <a:t>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976682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DE6CEA-26FE-034F-A477-D730467E2876}" type="slidenum">
              <a:rPr kumimoji="1" lang="ko-Kore-KR" altLang="en-US" smtClean="0"/>
              <a:t>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540310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DE6CEA-26FE-034F-A477-D730467E2876}" type="slidenum">
              <a:rPr kumimoji="1" lang="ko-Kore-KR" altLang="en-US" smtClean="0"/>
              <a:t>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441600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DE6CEA-26FE-034F-A477-D730467E2876}" type="slidenum">
              <a:rPr kumimoji="1" lang="ko-Kore-KR" altLang="en-US" smtClean="0"/>
              <a:t>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8357225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DE6CEA-26FE-034F-A477-D730467E2876}" type="slidenum">
              <a:rPr kumimoji="1" lang="ko-Kore-KR" altLang="en-US" smtClean="0"/>
              <a:t>10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5886988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3AEF43-39C6-C3F5-5C48-1BBDF46D3C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281D338-1B6B-87C8-E46B-1C1D923797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75D670A-4466-2CBA-BBD1-983E8C37B08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9EBD7DB-1E76-534E-8822-F10881A41233}" type="datetimeFigureOut">
              <a:rPr kumimoji="1" lang="ko-Kore-KR" altLang="en-US" smtClean="0"/>
              <a:t>2023. 1. 31.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D7E8D8F-876F-861D-DBE2-BE4DA7F14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A7DC3A1-F343-3352-371D-831F4DC79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29BF8D5-69D8-A048-A508-0524AC36767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945572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5AA721-31A9-2B67-4910-D2086D2949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E0C1A1B-DCAB-03AF-309B-92606111D0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73E663C-2812-1728-C722-80172FB6F95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9EBD7DB-1E76-534E-8822-F10881A41233}" type="datetimeFigureOut">
              <a:rPr kumimoji="1" lang="ko-Kore-KR" altLang="en-US" smtClean="0"/>
              <a:t>2023. 1. 31.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52FA696-8418-9656-C609-0B09070C1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560F911-C0EB-BC44-EA4B-5A1C27FCA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29BF8D5-69D8-A048-A508-0524AC36767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961670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6778842-0EB9-B514-6901-7169D66509F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9FCF8DA-51D6-3B88-F5E4-E2C3979A95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BBA24BC-D645-A181-911D-462A8F72EEC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9EBD7DB-1E76-534E-8822-F10881A41233}" type="datetimeFigureOut">
              <a:rPr kumimoji="1" lang="ko-Kore-KR" altLang="en-US" smtClean="0"/>
              <a:t>2023. 1. 31.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146832D-32AC-30EB-320B-35F291AA8A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A4389F7-E1AD-358F-267C-F364B4DEA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29BF8D5-69D8-A048-A508-0524AC36767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168127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735276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EED5BC-0BD8-7892-CFAB-A1FEA1C17B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3634FF9-3EE7-CA9F-DFBD-B7B435DF13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9FFF546-0E25-CA01-16CD-087DB6CBDFE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9EBD7DB-1E76-534E-8822-F10881A41233}" type="datetimeFigureOut">
              <a:rPr kumimoji="1" lang="ko-Kore-KR" altLang="en-US" smtClean="0"/>
              <a:t>2023. 1. 31.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3EFD939-881A-E5BD-0D28-3E86F060A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1A4C3C2-A066-8A1A-A0A1-4F623E399F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29BF8D5-69D8-A048-A508-0524AC36767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426256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988538-CEF7-8ACA-2DC5-F9B65A9BD2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B976740-43A9-A5A5-25DF-58C57682CC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DA687F2-8339-420E-867A-7372E8AB49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32803E9-688E-DD1B-8AD3-320591CC5E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9EBD7DB-1E76-534E-8822-F10881A41233}" type="datetimeFigureOut">
              <a:rPr kumimoji="1" lang="ko-Kore-KR" altLang="en-US" smtClean="0"/>
              <a:t>2023. 1. 31.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D169CD1-8F9B-1021-010D-67FC24C338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28F2E96-0684-DB4B-34D9-8596C98F2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29BF8D5-69D8-A048-A508-0524AC36767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499515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44C263-198D-2D76-CC2A-9A8FD1661F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B6A73AC-08FD-8C92-A179-DAAC0A0D5A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A29DCEB-AA1B-B297-E9CA-20A218B4D3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10A5C60-12AB-84A1-46EA-87555EDAD13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B843FA8-6A85-66A3-E5C9-8433CE5BA7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E02BC55-BEE2-FA47-A780-013BF781FD0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9EBD7DB-1E76-534E-8822-F10881A41233}" type="datetimeFigureOut">
              <a:rPr kumimoji="1" lang="ko-Kore-KR" altLang="en-US" smtClean="0"/>
              <a:t>2023. 1. 31.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42094BF-536B-FB2A-7F15-70465137EB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F738128-93C5-9FC4-2C10-D475138070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29BF8D5-69D8-A048-A508-0524AC36767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859288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87F96A-F500-E2D0-AA44-125DC41899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4A3E9C4-A5A6-FD16-5AF5-ECB233CBC83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9EBD7DB-1E76-534E-8822-F10881A41233}" type="datetimeFigureOut">
              <a:rPr kumimoji="1" lang="ko-Kore-KR" altLang="en-US" smtClean="0"/>
              <a:t>2023. 1. 31.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0A54B2F-F50C-09E5-9496-4F3F5C972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3414C16-D92F-B08E-AB11-284BC311C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29BF8D5-69D8-A048-A508-0524AC36767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29406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E5A4245-DB70-EDEA-267D-EB1A0094A22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9EBD7DB-1E76-534E-8822-F10881A41233}" type="datetimeFigureOut">
              <a:rPr kumimoji="1" lang="ko-Kore-KR" altLang="en-US" smtClean="0"/>
              <a:t>2023. 1. 31.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1434D4F-B43E-19EA-597E-DB7C4CF503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6713F1D-34E0-BCD4-1F3A-976F315FD4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29BF8D5-69D8-A048-A508-0524AC36767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273226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F38DA2-DB25-94F3-3652-8C3B41F05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07427BB-AF3D-3108-2513-F98E6BD0EC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B996DF7-7E30-574B-F948-E62632573B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A1AFA42-1BE5-7F2F-3FD4-0B6784C1DFB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9EBD7DB-1E76-534E-8822-F10881A41233}" type="datetimeFigureOut">
              <a:rPr kumimoji="1" lang="ko-Kore-KR" altLang="en-US" smtClean="0"/>
              <a:t>2023. 1. 31.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2BB2052-2586-FB21-8F2A-62F22A507D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97231E7-7B10-2DA6-6084-AFC1EEF439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29BF8D5-69D8-A048-A508-0524AC36767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451704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07637D-DBD1-4D16-F6A1-7F12475DD1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AF27F78-B51D-C991-8BAE-974B5FDE5B5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67ABDBE-8D11-E12F-1D26-570D63847B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27D2B0B-44EB-CC4B-6496-94202EA982F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9EBD7DB-1E76-534E-8822-F10881A41233}" type="datetimeFigureOut">
              <a:rPr kumimoji="1" lang="ko-Kore-KR" altLang="en-US" smtClean="0"/>
              <a:t>2023. 1. 31.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D9D80F3-2C80-98DE-DAD4-9639379CD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96E5F43-AEAB-48A5-4B07-F57D2718B8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29BF8D5-69D8-A048-A508-0524AC36767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646871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A859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9FA5F824-5B54-8BCD-6E9E-4D4D52806A4D}"/>
              </a:ext>
            </a:extLst>
          </p:cNvPr>
          <p:cNvSpPr/>
          <p:nvPr userDrawn="1"/>
        </p:nvSpPr>
        <p:spPr>
          <a:xfrm>
            <a:off x="192881" y="178593"/>
            <a:ext cx="11806238" cy="65008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237190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tags" Target="../tags/tag3.xml"/><Relationship Id="rId7" Type="http://schemas.openxmlformats.org/officeDocument/2006/relationships/image" Target="../media/image26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25.png"/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notesSlide" Target="../notesSlides/notesSlide2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wmf"/><Relationship Id="rId3" Type="http://schemas.openxmlformats.org/officeDocument/2006/relationships/image" Target="../media/image3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45CE3BE1-0F06-942E-E2FB-59C37BF7BCEA}"/>
              </a:ext>
            </a:extLst>
          </p:cNvPr>
          <p:cNvSpPr txBox="1">
            <a:spLocks/>
          </p:cNvSpPr>
          <p:nvPr/>
        </p:nvSpPr>
        <p:spPr>
          <a:xfrm>
            <a:off x="575598" y="4076127"/>
            <a:ext cx="6596727" cy="77584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ore-KR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UPDATA AI Study</a:t>
            </a:r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2A680A4B-A0F8-1ED1-2E91-EF5BE2CEE531}"/>
              </a:ext>
            </a:extLst>
          </p:cNvPr>
          <p:cNvSpPr txBox="1">
            <a:spLocks/>
          </p:cNvSpPr>
          <p:nvPr/>
        </p:nvSpPr>
        <p:spPr>
          <a:xfrm>
            <a:off x="575598" y="3457002"/>
            <a:ext cx="4296439" cy="77584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sz="3200" dirty="0">
                <a:solidFill>
                  <a:schemeClr val="bg1">
                    <a:lumMod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2022 Winter</a:t>
            </a:r>
            <a:endParaRPr kumimoji="1" lang="ko-Kore-KR" altLang="en-US" sz="3200" dirty="0">
              <a:solidFill>
                <a:schemeClr val="bg1">
                  <a:lumMod val="50000"/>
                </a:schemeClr>
              </a:solidFill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B1D57DC-BD09-77E3-1334-6E26A0B8C396}"/>
              </a:ext>
            </a:extLst>
          </p:cNvPr>
          <p:cNvSpPr txBox="1">
            <a:spLocks/>
          </p:cNvSpPr>
          <p:nvPr/>
        </p:nvSpPr>
        <p:spPr>
          <a:xfrm>
            <a:off x="651798" y="4851972"/>
            <a:ext cx="8693908" cy="505397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ore-KR" sz="2400" dirty="0">
                <a:solidFill>
                  <a:schemeClr val="bg1">
                    <a:lumMod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Chap 5. Markov Decision Process</a:t>
            </a:r>
            <a:endParaRPr kumimoji="1" lang="ko-Kore-KR" altLang="en-US" sz="2400" dirty="0">
              <a:solidFill>
                <a:schemeClr val="bg1">
                  <a:lumMod val="50000"/>
                </a:schemeClr>
              </a:solidFill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B8165F43-6124-5961-376B-B9F4506A11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022" y="1982309"/>
            <a:ext cx="6054180" cy="2869663"/>
          </a:xfrm>
          <a:prstGeom prst="rect">
            <a:avLst/>
          </a:prstGeom>
        </p:spPr>
      </p:pic>
      <p:sp>
        <p:nvSpPr>
          <p:cNvPr id="3" name="Rectangle 5">
            <a:extLst>
              <a:ext uri="{FF2B5EF4-FFF2-40B4-BE49-F238E27FC236}">
                <a16:creationId xmlns:a16="http://schemas.microsoft.com/office/drawing/2014/main" id="{6DAF9F8E-9D87-BDB3-C7AD-B743C23020AC}"/>
              </a:ext>
            </a:extLst>
          </p:cNvPr>
          <p:cNvSpPr/>
          <p:nvPr/>
        </p:nvSpPr>
        <p:spPr>
          <a:xfrm>
            <a:off x="9053198" y="6330700"/>
            <a:ext cx="29342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  <a:cs typeface="Calibri"/>
              </a:rPr>
              <a:t>Image from CS188 of Klein and 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  <a:cs typeface="Calibri"/>
              </a:rPr>
              <a:t>Abbee</a:t>
            </a:r>
            <a:endParaRPr lang="en-KR" sz="1400" dirty="0"/>
          </a:p>
        </p:txBody>
      </p:sp>
    </p:spTree>
    <p:extLst>
      <p:ext uri="{BB962C8B-B14F-4D97-AF65-F5344CB8AC3E}">
        <p14:creationId xmlns:p14="http://schemas.microsoft.com/office/powerpoint/2010/main" val="42556789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0CF678D5-7EA1-8E3E-AC11-147F5E73CE29}"/>
              </a:ext>
            </a:extLst>
          </p:cNvPr>
          <p:cNvSpPr txBox="1">
            <a:spLocks/>
          </p:cNvSpPr>
          <p:nvPr/>
        </p:nvSpPr>
        <p:spPr>
          <a:xfrm>
            <a:off x="471949" y="415638"/>
            <a:ext cx="3719051" cy="718123"/>
          </a:xfrm>
          <a:prstGeom prst="rect">
            <a:avLst/>
          </a:prstGeom>
        </p:spPr>
        <p:txBody>
          <a:bodyPr lIns="9000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A74D3CB6-BFC1-B1B5-20F6-4D4CD17F8382}"/>
              </a:ext>
            </a:extLst>
          </p:cNvPr>
          <p:cNvSpPr txBox="1">
            <a:spLocks/>
          </p:cNvSpPr>
          <p:nvPr/>
        </p:nvSpPr>
        <p:spPr>
          <a:xfrm>
            <a:off x="575598" y="425723"/>
            <a:ext cx="6596727" cy="77584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ore-KR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Example: Racing</a:t>
            </a:r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9" name="Rectangle 98">
            <a:extLst>
              <a:ext uri="{FF2B5EF4-FFF2-40B4-BE49-F238E27FC236}">
                <a16:creationId xmlns:a16="http://schemas.microsoft.com/office/drawing/2014/main" id="{591205CE-3068-2A6A-457B-1FD83A76CBF4}"/>
              </a:ext>
            </a:extLst>
          </p:cNvPr>
          <p:cNvSpPr/>
          <p:nvPr/>
        </p:nvSpPr>
        <p:spPr>
          <a:xfrm>
            <a:off x="9016058" y="6278388"/>
            <a:ext cx="295548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  <a:cs typeface="Calibri"/>
              </a:rPr>
              <a:t>Slide credit: CS188 of Klein and 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  <a:cs typeface="Calibri"/>
              </a:rPr>
              <a:t>Abbee</a:t>
            </a:r>
            <a:endParaRPr lang="en-KR" sz="14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63CC923-F7B6-6F05-B718-A0B8820FCA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273" y="1566132"/>
            <a:ext cx="9727740" cy="421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8794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0CF678D5-7EA1-8E3E-AC11-147F5E73CE29}"/>
              </a:ext>
            </a:extLst>
          </p:cNvPr>
          <p:cNvSpPr txBox="1">
            <a:spLocks/>
          </p:cNvSpPr>
          <p:nvPr/>
        </p:nvSpPr>
        <p:spPr>
          <a:xfrm>
            <a:off x="471949" y="415638"/>
            <a:ext cx="3719051" cy="718123"/>
          </a:xfrm>
          <a:prstGeom prst="rect">
            <a:avLst/>
          </a:prstGeom>
        </p:spPr>
        <p:txBody>
          <a:bodyPr lIns="9000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A74D3CB6-BFC1-B1B5-20F6-4D4CD17F8382}"/>
              </a:ext>
            </a:extLst>
          </p:cNvPr>
          <p:cNvSpPr txBox="1">
            <a:spLocks/>
          </p:cNvSpPr>
          <p:nvPr/>
        </p:nvSpPr>
        <p:spPr>
          <a:xfrm>
            <a:off x="575598" y="425723"/>
            <a:ext cx="6596727" cy="77584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Racing Search Tree</a:t>
            </a:r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9" name="Rectangle 98">
            <a:extLst>
              <a:ext uri="{FF2B5EF4-FFF2-40B4-BE49-F238E27FC236}">
                <a16:creationId xmlns:a16="http://schemas.microsoft.com/office/drawing/2014/main" id="{591205CE-3068-2A6A-457B-1FD83A76CBF4}"/>
              </a:ext>
            </a:extLst>
          </p:cNvPr>
          <p:cNvSpPr/>
          <p:nvPr/>
        </p:nvSpPr>
        <p:spPr>
          <a:xfrm>
            <a:off x="9016058" y="6278388"/>
            <a:ext cx="295548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  <a:cs typeface="Calibri"/>
              </a:rPr>
              <a:t>Slide credit: CS188 of Klein and 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  <a:cs typeface="Calibri"/>
              </a:rPr>
              <a:t>Abbee</a:t>
            </a:r>
            <a:endParaRPr lang="en-KR" sz="1400" dirty="0"/>
          </a:p>
        </p:txBody>
      </p:sp>
      <p:pic>
        <p:nvPicPr>
          <p:cNvPr id="5" name="그림 4" descr="스키타기, 액세서리이(가) 표시된 사진&#10;&#10;자동 생성된 설명">
            <a:extLst>
              <a:ext uri="{FF2B5EF4-FFF2-40B4-BE49-F238E27FC236}">
                <a16:creationId xmlns:a16="http://schemas.microsoft.com/office/drawing/2014/main" id="{AE1C306E-89F6-B0D2-3148-4481D8D542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7016" y="1637476"/>
            <a:ext cx="10350488" cy="4169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7060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0CF678D5-7EA1-8E3E-AC11-147F5E73CE29}"/>
              </a:ext>
            </a:extLst>
          </p:cNvPr>
          <p:cNvSpPr txBox="1">
            <a:spLocks/>
          </p:cNvSpPr>
          <p:nvPr/>
        </p:nvSpPr>
        <p:spPr>
          <a:xfrm>
            <a:off x="471949" y="415638"/>
            <a:ext cx="3719051" cy="718123"/>
          </a:xfrm>
          <a:prstGeom prst="rect">
            <a:avLst/>
          </a:prstGeom>
        </p:spPr>
        <p:txBody>
          <a:bodyPr lIns="9000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A74D3CB6-BFC1-B1B5-20F6-4D4CD17F8382}"/>
              </a:ext>
            </a:extLst>
          </p:cNvPr>
          <p:cNvSpPr txBox="1">
            <a:spLocks/>
          </p:cNvSpPr>
          <p:nvPr/>
        </p:nvSpPr>
        <p:spPr>
          <a:xfrm>
            <a:off x="575598" y="425723"/>
            <a:ext cx="6596727" cy="77584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MDP Search Trees</a:t>
            </a:r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9" name="Rectangle 98">
            <a:extLst>
              <a:ext uri="{FF2B5EF4-FFF2-40B4-BE49-F238E27FC236}">
                <a16:creationId xmlns:a16="http://schemas.microsoft.com/office/drawing/2014/main" id="{591205CE-3068-2A6A-457B-1FD83A76CBF4}"/>
              </a:ext>
            </a:extLst>
          </p:cNvPr>
          <p:cNvSpPr/>
          <p:nvPr/>
        </p:nvSpPr>
        <p:spPr>
          <a:xfrm>
            <a:off x="9016058" y="6278388"/>
            <a:ext cx="295548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  <a:cs typeface="Calibri"/>
              </a:rPr>
              <a:t>Slide credit: CS188 of Klein and 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  <a:cs typeface="Calibri"/>
              </a:rPr>
              <a:t>Abbee</a:t>
            </a:r>
            <a:endParaRPr lang="en-KR" sz="14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3119F4B-8A30-4C99-44A3-5E2D5DE12A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598" y="1490477"/>
            <a:ext cx="9981147" cy="4162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6964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0CF678D5-7EA1-8E3E-AC11-147F5E73CE29}"/>
              </a:ext>
            </a:extLst>
          </p:cNvPr>
          <p:cNvSpPr txBox="1">
            <a:spLocks/>
          </p:cNvSpPr>
          <p:nvPr/>
        </p:nvSpPr>
        <p:spPr>
          <a:xfrm>
            <a:off x="471949" y="415638"/>
            <a:ext cx="3719051" cy="718123"/>
          </a:xfrm>
          <a:prstGeom prst="rect">
            <a:avLst/>
          </a:prstGeom>
        </p:spPr>
        <p:txBody>
          <a:bodyPr lIns="9000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A74D3CB6-BFC1-B1B5-20F6-4D4CD17F8382}"/>
              </a:ext>
            </a:extLst>
          </p:cNvPr>
          <p:cNvSpPr txBox="1">
            <a:spLocks/>
          </p:cNvSpPr>
          <p:nvPr/>
        </p:nvSpPr>
        <p:spPr>
          <a:xfrm>
            <a:off x="575598" y="425723"/>
            <a:ext cx="6596727" cy="77584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ore-KR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Utilities of Sequences</a:t>
            </a:r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9" name="Rectangle 98">
            <a:extLst>
              <a:ext uri="{FF2B5EF4-FFF2-40B4-BE49-F238E27FC236}">
                <a16:creationId xmlns:a16="http://schemas.microsoft.com/office/drawing/2014/main" id="{591205CE-3068-2A6A-457B-1FD83A76CBF4}"/>
              </a:ext>
            </a:extLst>
          </p:cNvPr>
          <p:cNvSpPr/>
          <p:nvPr/>
        </p:nvSpPr>
        <p:spPr>
          <a:xfrm>
            <a:off x="9016058" y="6278388"/>
            <a:ext cx="295548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  <a:cs typeface="Calibri"/>
              </a:rPr>
              <a:t>Slide credit: CS188 of Klein and 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  <a:cs typeface="Calibri"/>
              </a:rPr>
              <a:t>Abbee</a:t>
            </a:r>
            <a:endParaRPr lang="en-KR" sz="1400" dirty="0"/>
          </a:p>
        </p:txBody>
      </p:sp>
      <p:pic>
        <p:nvPicPr>
          <p:cNvPr id="5" name="그림 4" descr="테이블이(가) 표시된 사진&#10;&#10;자동 생성된 설명">
            <a:extLst>
              <a:ext uri="{FF2B5EF4-FFF2-40B4-BE49-F238E27FC236}">
                <a16:creationId xmlns:a16="http://schemas.microsoft.com/office/drawing/2014/main" id="{23B3844B-A793-AA27-1BB6-E8090BCD9E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598" y="1642938"/>
            <a:ext cx="9292797" cy="3572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7655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0CF678D5-7EA1-8E3E-AC11-147F5E73CE29}"/>
              </a:ext>
            </a:extLst>
          </p:cNvPr>
          <p:cNvSpPr txBox="1">
            <a:spLocks/>
          </p:cNvSpPr>
          <p:nvPr/>
        </p:nvSpPr>
        <p:spPr>
          <a:xfrm>
            <a:off x="471949" y="415638"/>
            <a:ext cx="3719051" cy="718123"/>
          </a:xfrm>
          <a:prstGeom prst="rect">
            <a:avLst/>
          </a:prstGeom>
        </p:spPr>
        <p:txBody>
          <a:bodyPr lIns="9000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A74D3CB6-BFC1-B1B5-20F6-4D4CD17F8382}"/>
              </a:ext>
            </a:extLst>
          </p:cNvPr>
          <p:cNvSpPr txBox="1">
            <a:spLocks/>
          </p:cNvSpPr>
          <p:nvPr/>
        </p:nvSpPr>
        <p:spPr>
          <a:xfrm>
            <a:off x="575598" y="425723"/>
            <a:ext cx="6596727" cy="77584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Discounting</a:t>
            </a:r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9" name="Rectangle 98">
            <a:extLst>
              <a:ext uri="{FF2B5EF4-FFF2-40B4-BE49-F238E27FC236}">
                <a16:creationId xmlns:a16="http://schemas.microsoft.com/office/drawing/2014/main" id="{591205CE-3068-2A6A-457B-1FD83A76CBF4}"/>
              </a:ext>
            </a:extLst>
          </p:cNvPr>
          <p:cNvSpPr/>
          <p:nvPr/>
        </p:nvSpPr>
        <p:spPr>
          <a:xfrm>
            <a:off x="9016058" y="6278388"/>
            <a:ext cx="295548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  <a:cs typeface="Calibri"/>
              </a:rPr>
              <a:t>Slide credit: CS188 of Klein and 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  <a:cs typeface="Calibri"/>
              </a:rPr>
              <a:t>Abbee</a:t>
            </a:r>
            <a:endParaRPr lang="en-KR" sz="1400" dirty="0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45D57A94-9ADF-84A5-0922-6BF5BF2E00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4777" y="1621491"/>
            <a:ext cx="9242446" cy="4026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5919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0CF678D5-7EA1-8E3E-AC11-147F5E73CE29}"/>
              </a:ext>
            </a:extLst>
          </p:cNvPr>
          <p:cNvSpPr txBox="1">
            <a:spLocks/>
          </p:cNvSpPr>
          <p:nvPr/>
        </p:nvSpPr>
        <p:spPr>
          <a:xfrm>
            <a:off x="471949" y="415638"/>
            <a:ext cx="3719051" cy="718123"/>
          </a:xfrm>
          <a:prstGeom prst="rect">
            <a:avLst/>
          </a:prstGeom>
        </p:spPr>
        <p:txBody>
          <a:bodyPr lIns="9000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A74D3CB6-BFC1-B1B5-20F6-4D4CD17F8382}"/>
              </a:ext>
            </a:extLst>
          </p:cNvPr>
          <p:cNvSpPr txBox="1">
            <a:spLocks/>
          </p:cNvSpPr>
          <p:nvPr/>
        </p:nvSpPr>
        <p:spPr>
          <a:xfrm>
            <a:off x="575598" y="425723"/>
            <a:ext cx="6596727" cy="77584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Discounting</a:t>
            </a:r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9" name="Rectangle 98">
            <a:extLst>
              <a:ext uri="{FF2B5EF4-FFF2-40B4-BE49-F238E27FC236}">
                <a16:creationId xmlns:a16="http://schemas.microsoft.com/office/drawing/2014/main" id="{591205CE-3068-2A6A-457B-1FD83A76CBF4}"/>
              </a:ext>
            </a:extLst>
          </p:cNvPr>
          <p:cNvSpPr/>
          <p:nvPr/>
        </p:nvSpPr>
        <p:spPr>
          <a:xfrm>
            <a:off x="9016058" y="6278388"/>
            <a:ext cx="295548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  <a:cs typeface="Calibri"/>
              </a:rPr>
              <a:t>Slide credit: CS188 of Klein and 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  <a:cs typeface="Calibri"/>
              </a:rPr>
              <a:t>Abbee</a:t>
            </a:r>
            <a:endParaRPr lang="en-KR" sz="1400" dirty="0"/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DD5E95B7-A831-19CF-6F6A-F3AE1A9B27DC}"/>
              </a:ext>
            </a:extLst>
          </p:cNvPr>
          <p:cNvSpPr txBox="1">
            <a:spLocks noChangeArrowheads="1"/>
          </p:cNvSpPr>
          <p:nvPr/>
        </p:nvSpPr>
        <p:spPr>
          <a:xfrm>
            <a:off x="575599" y="1507343"/>
            <a:ext cx="6312090" cy="5350657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How to discount?</a:t>
            </a:r>
          </a:p>
          <a:p>
            <a:pPr lvl="1"/>
            <a:r>
              <a:rPr lang="en-US" sz="18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Each time we descend a level, we multiply in the discount once</a:t>
            </a:r>
          </a:p>
          <a:p>
            <a:pPr lvl="1"/>
            <a:endParaRPr lang="en-US" sz="180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r>
              <a:rPr lang="en-US" sz="2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Why discount?</a:t>
            </a:r>
            <a:endParaRPr lang="en-US" sz="2000" dirty="0">
              <a:latin typeface="NanumSquareOTF_ac" panose="020B0600000101010101" pitchFamily="34" charset="-127"/>
              <a:ea typeface="NanumSquareOTF_ac" panose="020B0600000101010101" pitchFamily="34" charset="-127"/>
              <a:sym typeface="Symbol" pitchFamily="18" charset="2"/>
            </a:endParaRPr>
          </a:p>
          <a:p>
            <a:pPr lvl="1"/>
            <a:r>
              <a:rPr lang="en-US" sz="1800" dirty="0">
                <a:latin typeface="NanumSquareOTF_ac" panose="020B0600000101010101" pitchFamily="34" charset="-127"/>
                <a:ea typeface="NanumSquareOTF_ac" panose="020B0600000101010101" pitchFamily="34" charset="-127"/>
                <a:sym typeface="Symbol" pitchFamily="18" charset="2"/>
              </a:rPr>
              <a:t>Sooner rewards probably do have higher utility than later rewards</a:t>
            </a:r>
          </a:p>
          <a:p>
            <a:pPr lvl="1"/>
            <a:r>
              <a:rPr lang="en-US" sz="1800" dirty="0">
                <a:latin typeface="NanumSquareOTF_ac" panose="020B0600000101010101" pitchFamily="34" charset="-127"/>
                <a:ea typeface="NanumSquareOTF_ac" panose="020B0600000101010101" pitchFamily="34" charset="-127"/>
                <a:sym typeface="Symbol" pitchFamily="18" charset="2"/>
              </a:rPr>
              <a:t>Also helps our algorithms converge</a:t>
            </a:r>
          </a:p>
          <a:p>
            <a:pPr lvl="1"/>
            <a:endParaRPr lang="en-US" sz="1800" dirty="0">
              <a:latin typeface="NanumSquareOTF_ac" panose="020B0600000101010101" pitchFamily="34" charset="-127"/>
              <a:ea typeface="NanumSquareOTF_ac" panose="020B0600000101010101" pitchFamily="34" charset="-127"/>
              <a:sym typeface="Symbol" pitchFamily="18" charset="2"/>
            </a:endParaRPr>
          </a:p>
          <a:p>
            <a:r>
              <a:rPr lang="en-US" sz="2000" dirty="0">
                <a:latin typeface="NanumSquareOTF_ac" panose="020B0600000101010101" pitchFamily="34" charset="-127"/>
                <a:ea typeface="NanumSquareOTF_ac" panose="020B0600000101010101" pitchFamily="34" charset="-127"/>
                <a:sym typeface="Symbol" pitchFamily="18" charset="2"/>
              </a:rPr>
              <a:t>Example: discount of 0.5</a:t>
            </a:r>
          </a:p>
          <a:p>
            <a:pPr lvl="1"/>
            <a:r>
              <a:rPr lang="en-US" sz="1800" dirty="0">
                <a:latin typeface="NanumSquareOTF_ac" panose="020B0600000101010101" pitchFamily="34" charset="-127"/>
                <a:ea typeface="NanumSquareOTF_ac" panose="020B0600000101010101" pitchFamily="34" charset="-127"/>
                <a:sym typeface="Symbol" pitchFamily="18" charset="2"/>
              </a:rPr>
              <a:t>U([1,2,3]) = 1*1 + 0.5*2 + 0.25*3</a:t>
            </a:r>
          </a:p>
          <a:p>
            <a:pPr lvl="1"/>
            <a:r>
              <a:rPr lang="en-US" sz="1800" dirty="0">
                <a:latin typeface="NanumSquareOTF_ac" panose="020B0600000101010101" pitchFamily="34" charset="-127"/>
                <a:ea typeface="NanumSquareOTF_ac" panose="020B0600000101010101" pitchFamily="34" charset="-127"/>
                <a:sym typeface="Symbol" pitchFamily="18" charset="2"/>
              </a:rPr>
              <a:t>U([1,2,3]) &lt; U([3,2,1])</a:t>
            </a:r>
          </a:p>
        </p:txBody>
      </p:sp>
      <p:pic>
        <p:nvPicPr>
          <p:cNvPr id="6" name="그림 5" descr="연, 비행, 텍스트, 다채로운이(가) 표시된 사진&#10;&#10;자동 생성된 설명">
            <a:extLst>
              <a:ext uri="{FF2B5EF4-FFF2-40B4-BE49-F238E27FC236}">
                <a16:creationId xmlns:a16="http://schemas.microsoft.com/office/drawing/2014/main" id="{345B68FC-A301-ADCE-DBD2-D41A078350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5179" y="1477815"/>
            <a:ext cx="4321381" cy="4461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6089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0CF678D5-7EA1-8E3E-AC11-147F5E73CE29}"/>
              </a:ext>
            </a:extLst>
          </p:cNvPr>
          <p:cNvSpPr txBox="1">
            <a:spLocks/>
          </p:cNvSpPr>
          <p:nvPr/>
        </p:nvSpPr>
        <p:spPr>
          <a:xfrm>
            <a:off x="471949" y="415638"/>
            <a:ext cx="3719051" cy="718123"/>
          </a:xfrm>
          <a:prstGeom prst="rect">
            <a:avLst/>
          </a:prstGeom>
        </p:spPr>
        <p:txBody>
          <a:bodyPr lIns="9000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A74D3CB6-BFC1-B1B5-20F6-4D4CD17F8382}"/>
              </a:ext>
            </a:extLst>
          </p:cNvPr>
          <p:cNvSpPr txBox="1">
            <a:spLocks/>
          </p:cNvSpPr>
          <p:nvPr/>
        </p:nvSpPr>
        <p:spPr>
          <a:xfrm>
            <a:off x="575598" y="425723"/>
            <a:ext cx="6596727" cy="77584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Stationary Preferences</a:t>
            </a:r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9" name="Rectangle 98">
            <a:extLst>
              <a:ext uri="{FF2B5EF4-FFF2-40B4-BE49-F238E27FC236}">
                <a16:creationId xmlns:a16="http://schemas.microsoft.com/office/drawing/2014/main" id="{591205CE-3068-2A6A-457B-1FD83A76CBF4}"/>
              </a:ext>
            </a:extLst>
          </p:cNvPr>
          <p:cNvSpPr/>
          <p:nvPr/>
        </p:nvSpPr>
        <p:spPr>
          <a:xfrm>
            <a:off x="9016058" y="6278388"/>
            <a:ext cx="295548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  <a:cs typeface="Calibri"/>
              </a:rPr>
              <a:t>Slide credit: CS188 of Klein and 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  <a:cs typeface="Calibri"/>
              </a:rPr>
              <a:t>Abbee</a:t>
            </a:r>
            <a:endParaRPr lang="en-KR" sz="1400" dirty="0"/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871699DF-1BFF-8E7B-DCAE-66268AAF58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842" y="1673432"/>
            <a:ext cx="7772400" cy="3843088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D2AA5C5D-971A-96E1-69F4-45F164149E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157990" y="1907225"/>
            <a:ext cx="3279168" cy="27360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203376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0CF678D5-7EA1-8E3E-AC11-147F5E73CE29}"/>
              </a:ext>
            </a:extLst>
          </p:cNvPr>
          <p:cNvSpPr txBox="1">
            <a:spLocks/>
          </p:cNvSpPr>
          <p:nvPr/>
        </p:nvSpPr>
        <p:spPr>
          <a:xfrm>
            <a:off x="471949" y="415638"/>
            <a:ext cx="3719051" cy="718123"/>
          </a:xfrm>
          <a:prstGeom prst="rect">
            <a:avLst/>
          </a:prstGeom>
        </p:spPr>
        <p:txBody>
          <a:bodyPr lIns="9000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A74D3CB6-BFC1-B1B5-20F6-4D4CD17F8382}"/>
              </a:ext>
            </a:extLst>
          </p:cNvPr>
          <p:cNvSpPr txBox="1">
            <a:spLocks/>
          </p:cNvSpPr>
          <p:nvPr/>
        </p:nvSpPr>
        <p:spPr>
          <a:xfrm>
            <a:off x="575598" y="425723"/>
            <a:ext cx="6596727" cy="77584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Quiz: Discounting</a:t>
            </a:r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9" name="Rectangle 98">
            <a:extLst>
              <a:ext uri="{FF2B5EF4-FFF2-40B4-BE49-F238E27FC236}">
                <a16:creationId xmlns:a16="http://schemas.microsoft.com/office/drawing/2014/main" id="{591205CE-3068-2A6A-457B-1FD83A76CBF4}"/>
              </a:ext>
            </a:extLst>
          </p:cNvPr>
          <p:cNvSpPr/>
          <p:nvPr/>
        </p:nvSpPr>
        <p:spPr>
          <a:xfrm>
            <a:off x="9016058" y="6278388"/>
            <a:ext cx="295548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  <a:cs typeface="Calibri"/>
              </a:rPr>
              <a:t>Slide credit: CS188 of Klein and 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  <a:cs typeface="Calibri"/>
              </a:rPr>
              <a:t>Abbee</a:t>
            </a:r>
            <a:endParaRPr lang="en-KR" sz="1400" dirty="0"/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9B7625F7-E782-3885-46FE-4D5DB802F5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374" y="1659699"/>
            <a:ext cx="8180120" cy="3749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7588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0CF678D5-7EA1-8E3E-AC11-147F5E73CE29}"/>
              </a:ext>
            </a:extLst>
          </p:cNvPr>
          <p:cNvSpPr txBox="1">
            <a:spLocks/>
          </p:cNvSpPr>
          <p:nvPr/>
        </p:nvSpPr>
        <p:spPr>
          <a:xfrm>
            <a:off x="471949" y="415638"/>
            <a:ext cx="3719051" cy="718123"/>
          </a:xfrm>
          <a:prstGeom prst="rect">
            <a:avLst/>
          </a:prstGeom>
        </p:spPr>
        <p:txBody>
          <a:bodyPr lIns="9000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A74D3CB6-BFC1-B1B5-20F6-4D4CD17F8382}"/>
              </a:ext>
            </a:extLst>
          </p:cNvPr>
          <p:cNvSpPr txBox="1">
            <a:spLocks/>
          </p:cNvSpPr>
          <p:nvPr/>
        </p:nvSpPr>
        <p:spPr>
          <a:xfrm>
            <a:off x="575598" y="425723"/>
            <a:ext cx="6596727" cy="77584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ore-KR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Solving MDPs</a:t>
            </a:r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9" name="Rectangle 98">
            <a:extLst>
              <a:ext uri="{FF2B5EF4-FFF2-40B4-BE49-F238E27FC236}">
                <a16:creationId xmlns:a16="http://schemas.microsoft.com/office/drawing/2014/main" id="{591205CE-3068-2A6A-457B-1FD83A76CBF4}"/>
              </a:ext>
            </a:extLst>
          </p:cNvPr>
          <p:cNvSpPr/>
          <p:nvPr/>
        </p:nvSpPr>
        <p:spPr>
          <a:xfrm>
            <a:off x="9016058" y="6278388"/>
            <a:ext cx="295548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  <a:cs typeface="Calibri"/>
              </a:rPr>
              <a:t>Slide credit: CS188 of Klein and 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  <a:cs typeface="Calibri"/>
              </a:rPr>
              <a:t>Abbee</a:t>
            </a:r>
            <a:endParaRPr lang="en-KR" sz="1400" dirty="0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55CEE96C-4008-10C4-57A1-261F1EF6A7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797636" y="1500660"/>
            <a:ext cx="6596727" cy="385668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7478072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0CF678D5-7EA1-8E3E-AC11-147F5E73CE29}"/>
              </a:ext>
            </a:extLst>
          </p:cNvPr>
          <p:cNvSpPr txBox="1">
            <a:spLocks/>
          </p:cNvSpPr>
          <p:nvPr/>
        </p:nvSpPr>
        <p:spPr>
          <a:xfrm>
            <a:off x="471949" y="415638"/>
            <a:ext cx="3719051" cy="718123"/>
          </a:xfrm>
          <a:prstGeom prst="rect">
            <a:avLst/>
          </a:prstGeom>
        </p:spPr>
        <p:txBody>
          <a:bodyPr lIns="9000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A74D3CB6-BFC1-B1B5-20F6-4D4CD17F8382}"/>
              </a:ext>
            </a:extLst>
          </p:cNvPr>
          <p:cNvSpPr txBox="1">
            <a:spLocks/>
          </p:cNvSpPr>
          <p:nvPr/>
        </p:nvSpPr>
        <p:spPr>
          <a:xfrm>
            <a:off x="575598" y="425723"/>
            <a:ext cx="6596727" cy="77584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Optimal Quantities</a:t>
            </a:r>
          </a:p>
        </p:txBody>
      </p:sp>
      <p:sp>
        <p:nvSpPr>
          <p:cNvPr id="9" name="Rectangle 98">
            <a:extLst>
              <a:ext uri="{FF2B5EF4-FFF2-40B4-BE49-F238E27FC236}">
                <a16:creationId xmlns:a16="http://schemas.microsoft.com/office/drawing/2014/main" id="{591205CE-3068-2A6A-457B-1FD83A76CBF4}"/>
              </a:ext>
            </a:extLst>
          </p:cNvPr>
          <p:cNvSpPr/>
          <p:nvPr/>
        </p:nvSpPr>
        <p:spPr>
          <a:xfrm>
            <a:off x="9016058" y="6278388"/>
            <a:ext cx="295548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  <a:cs typeface="Calibri"/>
              </a:rPr>
              <a:t>Slide credit: CS188 of Klein and 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  <a:cs typeface="Calibri"/>
              </a:rPr>
              <a:t>Abbee</a:t>
            </a:r>
            <a:endParaRPr lang="en-KR" sz="14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E2070C6-DCF7-C9ED-1DBD-D9437E9837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4297" y="1336212"/>
            <a:ext cx="3913958" cy="3747407"/>
          </a:xfrm>
          <a:prstGeom prst="rect">
            <a:avLst/>
          </a:prstGeom>
        </p:spPr>
      </p:pic>
      <p:pic>
        <p:nvPicPr>
          <p:cNvPr id="7" name="그림 6" descr="텍스트, 실내, 스크린샷이(가) 표시된 사진&#10;&#10;자동 생성된 설명">
            <a:extLst>
              <a:ext uri="{FF2B5EF4-FFF2-40B4-BE49-F238E27FC236}">
                <a16:creationId xmlns:a16="http://schemas.microsoft.com/office/drawing/2014/main" id="{D481D863-D6F6-D3C6-D09C-56D1936292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598" y="1643990"/>
            <a:ext cx="7081157" cy="2944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0710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0CF678D5-7EA1-8E3E-AC11-147F5E73CE29}"/>
              </a:ext>
            </a:extLst>
          </p:cNvPr>
          <p:cNvSpPr txBox="1">
            <a:spLocks/>
          </p:cNvSpPr>
          <p:nvPr/>
        </p:nvSpPr>
        <p:spPr>
          <a:xfrm>
            <a:off x="471949" y="415638"/>
            <a:ext cx="3719051" cy="718123"/>
          </a:xfrm>
          <a:prstGeom prst="rect">
            <a:avLst/>
          </a:prstGeom>
        </p:spPr>
        <p:txBody>
          <a:bodyPr lIns="9000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A74D3CB6-BFC1-B1B5-20F6-4D4CD17F8382}"/>
              </a:ext>
            </a:extLst>
          </p:cNvPr>
          <p:cNvSpPr txBox="1">
            <a:spLocks/>
          </p:cNvSpPr>
          <p:nvPr/>
        </p:nvSpPr>
        <p:spPr>
          <a:xfrm>
            <a:off x="575598" y="425723"/>
            <a:ext cx="6596727" cy="77584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ore-KR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Non-Deterministic Search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812F241B-4562-0198-6874-55F0A71E373D}"/>
              </a:ext>
            </a:extLst>
          </p:cNvPr>
          <p:cNvSpPr/>
          <p:nvPr/>
        </p:nvSpPr>
        <p:spPr>
          <a:xfrm>
            <a:off x="9053198" y="6330700"/>
            <a:ext cx="29342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  <a:cs typeface="Calibri"/>
              </a:rPr>
              <a:t>Image from CS188 of Klein and 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  <a:cs typeface="Calibri"/>
              </a:rPr>
              <a:t>Abbee</a:t>
            </a:r>
            <a:endParaRPr lang="en-KR" sz="1400"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6AC7E49F-230B-2728-852B-3E4C249FD0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10528" y="1316486"/>
            <a:ext cx="5788314" cy="501421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945419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0CF678D5-7EA1-8E3E-AC11-147F5E73CE29}"/>
              </a:ext>
            </a:extLst>
          </p:cNvPr>
          <p:cNvSpPr txBox="1">
            <a:spLocks/>
          </p:cNvSpPr>
          <p:nvPr/>
        </p:nvSpPr>
        <p:spPr>
          <a:xfrm>
            <a:off x="471949" y="415638"/>
            <a:ext cx="3719051" cy="718123"/>
          </a:xfrm>
          <a:prstGeom prst="rect">
            <a:avLst/>
          </a:prstGeom>
        </p:spPr>
        <p:txBody>
          <a:bodyPr lIns="9000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A74D3CB6-BFC1-B1B5-20F6-4D4CD17F8382}"/>
              </a:ext>
            </a:extLst>
          </p:cNvPr>
          <p:cNvSpPr txBox="1">
            <a:spLocks/>
          </p:cNvSpPr>
          <p:nvPr/>
        </p:nvSpPr>
        <p:spPr>
          <a:xfrm>
            <a:off x="575598" y="425723"/>
            <a:ext cx="6596727" cy="77584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ore-KR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Value of States</a:t>
            </a:r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9" name="Rectangle 98">
            <a:extLst>
              <a:ext uri="{FF2B5EF4-FFF2-40B4-BE49-F238E27FC236}">
                <a16:creationId xmlns:a16="http://schemas.microsoft.com/office/drawing/2014/main" id="{591205CE-3068-2A6A-457B-1FD83A76CBF4}"/>
              </a:ext>
            </a:extLst>
          </p:cNvPr>
          <p:cNvSpPr/>
          <p:nvPr/>
        </p:nvSpPr>
        <p:spPr>
          <a:xfrm>
            <a:off x="9016058" y="6278388"/>
            <a:ext cx="295548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  <a:cs typeface="Calibri"/>
              </a:rPr>
              <a:t>Slide credit: CS188 of Klein and 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  <a:cs typeface="Calibri"/>
              </a:rPr>
              <a:t>Abbee</a:t>
            </a:r>
            <a:endParaRPr lang="en-KR" sz="1400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4F9C995-DD9D-7C94-FF5C-3F78366D99E2}"/>
              </a:ext>
            </a:extLst>
          </p:cNvPr>
          <p:cNvSpPr txBox="1">
            <a:spLocks/>
          </p:cNvSpPr>
          <p:nvPr/>
        </p:nvSpPr>
        <p:spPr>
          <a:xfrm>
            <a:off x="575598" y="1668272"/>
            <a:ext cx="8558858" cy="431538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1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Fundamental operation: compute the (</a:t>
            </a:r>
            <a:r>
              <a:rPr lang="en-US" sz="2100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expectimax</a:t>
            </a:r>
            <a:r>
              <a:rPr lang="en-US" sz="21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) value of a state</a:t>
            </a:r>
          </a:p>
          <a:p>
            <a:pPr lvl="1"/>
            <a:r>
              <a:rPr lang="en-US" sz="18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Expected utility under optimal action</a:t>
            </a:r>
          </a:p>
          <a:p>
            <a:pPr lvl="1"/>
            <a:r>
              <a:rPr lang="en-US" sz="18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Average sum of (discounted) rewards</a:t>
            </a:r>
          </a:p>
          <a:p>
            <a:pPr lvl="1"/>
            <a:r>
              <a:rPr lang="en-US" sz="18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This is just what </a:t>
            </a:r>
            <a:r>
              <a:rPr lang="en-US" sz="1800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expectimax</a:t>
            </a:r>
            <a:r>
              <a:rPr lang="en-US" sz="18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computed!</a:t>
            </a:r>
          </a:p>
          <a:p>
            <a:pPr lvl="1"/>
            <a:endParaRPr lang="en-US" sz="180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r>
              <a:rPr lang="en-US" sz="21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Recursive definition of value:</a:t>
            </a:r>
          </a:p>
        </p:txBody>
      </p:sp>
      <p:pic>
        <p:nvPicPr>
          <p:cNvPr id="10" name="Picture 51" descr="txp_fig">
            <a:extLst>
              <a:ext uri="{FF2B5EF4-FFF2-40B4-BE49-F238E27FC236}">
                <a16:creationId xmlns:a16="http://schemas.microsoft.com/office/drawing/2014/main" id="{02949E72-470E-1EF2-1A2D-F2244CDA74C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/>
          <a:stretch>
            <a:fillRect/>
          </a:stretch>
        </p:blipFill>
        <p:spPr bwMode="auto">
          <a:xfrm>
            <a:off x="1029851" y="3892451"/>
            <a:ext cx="2720318" cy="344470"/>
          </a:xfrm>
          <a:prstGeom prst="rect">
            <a:avLst/>
          </a:prstGeom>
          <a:noFill/>
          <a:ln/>
          <a:effectLst/>
        </p:spPr>
      </p:pic>
      <p:pic>
        <p:nvPicPr>
          <p:cNvPr id="11" name="Picture 47" descr="txp_fig">
            <a:extLst>
              <a:ext uri="{FF2B5EF4-FFF2-40B4-BE49-F238E27FC236}">
                <a16:creationId xmlns:a16="http://schemas.microsoft.com/office/drawing/2014/main" id="{134C3D49-C8E1-160C-45AA-9FAD449D9BE4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/>
          <a:stretch>
            <a:fillRect/>
          </a:stretch>
        </p:blipFill>
        <p:spPr bwMode="auto">
          <a:xfrm>
            <a:off x="1030306" y="4930675"/>
            <a:ext cx="6142506" cy="587023"/>
          </a:xfrm>
          <a:prstGeom prst="rect">
            <a:avLst/>
          </a:prstGeom>
          <a:noFill/>
          <a:ln/>
          <a:effectLst/>
        </p:spPr>
      </p:pic>
      <p:pic>
        <p:nvPicPr>
          <p:cNvPr id="12" name="Picture 46" descr="txp_fig">
            <a:extLst>
              <a:ext uri="{FF2B5EF4-FFF2-40B4-BE49-F238E27FC236}">
                <a16:creationId xmlns:a16="http://schemas.microsoft.com/office/drawing/2014/main" id="{6FA55CF4-F783-E67C-3F26-9571346BFA21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/>
          <a:stretch>
            <a:fillRect/>
          </a:stretch>
        </p:blipFill>
        <p:spPr bwMode="auto">
          <a:xfrm>
            <a:off x="1035279" y="4374654"/>
            <a:ext cx="4910196" cy="504140"/>
          </a:xfrm>
          <a:prstGeom prst="rect">
            <a:avLst/>
          </a:prstGeom>
          <a:noFill/>
          <a:ln/>
          <a:effectLst/>
        </p:spPr>
      </p:pic>
      <p:pic>
        <p:nvPicPr>
          <p:cNvPr id="14" name="그림 13" descr="텍스트, 하늘, 선, 다른이(가) 표시된 사진&#10;&#10;자동 생성된 설명">
            <a:extLst>
              <a:ext uri="{FF2B5EF4-FFF2-40B4-BE49-F238E27FC236}">
                <a16:creationId xmlns:a16="http://schemas.microsoft.com/office/drawing/2014/main" id="{8D82F4B2-498F-380A-07E6-52ED3349ED2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55319" y="2267203"/>
            <a:ext cx="3601402" cy="3250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476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0CF678D5-7EA1-8E3E-AC11-147F5E73CE29}"/>
              </a:ext>
            </a:extLst>
          </p:cNvPr>
          <p:cNvSpPr txBox="1">
            <a:spLocks/>
          </p:cNvSpPr>
          <p:nvPr/>
        </p:nvSpPr>
        <p:spPr>
          <a:xfrm>
            <a:off x="471949" y="415638"/>
            <a:ext cx="3719051" cy="718123"/>
          </a:xfrm>
          <a:prstGeom prst="rect">
            <a:avLst/>
          </a:prstGeom>
        </p:spPr>
        <p:txBody>
          <a:bodyPr lIns="9000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A74D3CB6-BFC1-B1B5-20F6-4D4CD17F8382}"/>
              </a:ext>
            </a:extLst>
          </p:cNvPr>
          <p:cNvSpPr txBox="1">
            <a:spLocks/>
          </p:cNvSpPr>
          <p:nvPr/>
        </p:nvSpPr>
        <p:spPr>
          <a:xfrm>
            <a:off x="575598" y="425723"/>
            <a:ext cx="6596727" cy="77584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ore-KR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Racing Search Tree</a:t>
            </a:r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9" name="Rectangle 98">
            <a:extLst>
              <a:ext uri="{FF2B5EF4-FFF2-40B4-BE49-F238E27FC236}">
                <a16:creationId xmlns:a16="http://schemas.microsoft.com/office/drawing/2014/main" id="{591205CE-3068-2A6A-457B-1FD83A76CBF4}"/>
              </a:ext>
            </a:extLst>
          </p:cNvPr>
          <p:cNvSpPr/>
          <p:nvPr/>
        </p:nvSpPr>
        <p:spPr>
          <a:xfrm>
            <a:off x="9016058" y="6278388"/>
            <a:ext cx="295548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  <a:cs typeface="Calibri"/>
              </a:rPr>
              <a:t>Slide credit: CS188 of Klein and 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  <a:cs typeface="Calibri"/>
              </a:rPr>
              <a:t>Abbee</a:t>
            </a:r>
            <a:endParaRPr lang="en-KR" sz="1400" dirty="0"/>
          </a:p>
        </p:txBody>
      </p:sp>
      <p:sp>
        <p:nvSpPr>
          <p:cNvPr id="2" name="Content Placeholder 357">
            <a:extLst>
              <a:ext uri="{FF2B5EF4-FFF2-40B4-BE49-F238E27FC236}">
                <a16:creationId xmlns:a16="http://schemas.microsoft.com/office/drawing/2014/main" id="{0CC36FE1-AE06-1AAE-16D7-33AE03C90764}"/>
              </a:ext>
            </a:extLst>
          </p:cNvPr>
          <p:cNvSpPr txBox="1">
            <a:spLocks/>
          </p:cNvSpPr>
          <p:nvPr/>
        </p:nvSpPr>
        <p:spPr>
          <a:xfrm>
            <a:off x="471949" y="1726871"/>
            <a:ext cx="7039099" cy="383078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We’re doing way too much work with </a:t>
            </a:r>
            <a:r>
              <a:rPr lang="en-US" sz="1800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expectimax</a:t>
            </a:r>
            <a:r>
              <a:rPr lang="en-US" sz="18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!</a:t>
            </a:r>
          </a:p>
          <a:p>
            <a:pPr lvl="1"/>
            <a:endParaRPr lang="en-US" sz="150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r>
              <a:rPr lang="en-US" sz="18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Problem: States are repeated </a:t>
            </a:r>
          </a:p>
          <a:p>
            <a:pPr lvl="1"/>
            <a:r>
              <a:rPr lang="en-US" sz="15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Idea: Only compute needed quantities once</a:t>
            </a:r>
          </a:p>
          <a:p>
            <a:pPr lvl="1"/>
            <a:endParaRPr lang="en-US" sz="150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r>
              <a:rPr lang="en-US" sz="18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Problem: Tree goes on forever</a:t>
            </a:r>
          </a:p>
          <a:p>
            <a:pPr lvl="1"/>
            <a:r>
              <a:rPr lang="en-US" sz="15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Idea: Do a depth-limited computation, but with increasing depths until change is small</a:t>
            </a:r>
          </a:p>
          <a:p>
            <a:pPr lvl="1"/>
            <a:r>
              <a:rPr lang="en-US" sz="15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Note: deep parts of the tree eventually don’t matter if </a:t>
            </a:r>
            <a:r>
              <a:rPr lang="el-GR" sz="1500" dirty="0">
                <a:latin typeface="Times New Roman" pitchFamily="18" charset="0"/>
                <a:ea typeface="NanumSquareOTF_ac" panose="020B0600000101010101" pitchFamily="34" charset="-127"/>
                <a:cs typeface="Times New Roman" pitchFamily="18" charset="0"/>
              </a:rPr>
              <a:t>γ</a:t>
            </a:r>
            <a:r>
              <a:rPr lang="en-US" sz="15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&lt; 1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65288C6-BB2A-8820-79CF-475A65EFDE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1610" y="1722169"/>
            <a:ext cx="4539937" cy="3413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1328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0CF678D5-7EA1-8E3E-AC11-147F5E73CE29}"/>
              </a:ext>
            </a:extLst>
          </p:cNvPr>
          <p:cNvSpPr txBox="1">
            <a:spLocks/>
          </p:cNvSpPr>
          <p:nvPr/>
        </p:nvSpPr>
        <p:spPr>
          <a:xfrm>
            <a:off x="471949" y="415638"/>
            <a:ext cx="3719051" cy="718123"/>
          </a:xfrm>
          <a:prstGeom prst="rect">
            <a:avLst/>
          </a:prstGeom>
        </p:spPr>
        <p:txBody>
          <a:bodyPr lIns="9000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A74D3CB6-BFC1-B1B5-20F6-4D4CD17F8382}"/>
              </a:ext>
            </a:extLst>
          </p:cNvPr>
          <p:cNvSpPr txBox="1">
            <a:spLocks/>
          </p:cNvSpPr>
          <p:nvPr/>
        </p:nvSpPr>
        <p:spPr>
          <a:xfrm>
            <a:off x="575598" y="425723"/>
            <a:ext cx="6596727" cy="77584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Time-Limited Values</a:t>
            </a:r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9" name="Rectangle 98">
            <a:extLst>
              <a:ext uri="{FF2B5EF4-FFF2-40B4-BE49-F238E27FC236}">
                <a16:creationId xmlns:a16="http://schemas.microsoft.com/office/drawing/2014/main" id="{591205CE-3068-2A6A-457B-1FD83A76CBF4}"/>
              </a:ext>
            </a:extLst>
          </p:cNvPr>
          <p:cNvSpPr/>
          <p:nvPr/>
        </p:nvSpPr>
        <p:spPr>
          <a:xfrm>
            <a:off x="9016058" y="6278388"/>
            <a:ext cx="295548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  <a:cs typeface="Calibri"/>
              </a:rPr>
              <a:t>Slide credit: CS188 of Klein and 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  <a:cs typeface="Calibri"/>
              </a:rPr>
              <a:t>Abbee</a:t>
            </a:r>
            <a:endParaRPr lang="en-KR" sz="14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F09E0ED-4050-BF09-7F6B-7B9D4EA9C9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1181" y="1402287"/>
            <a:ext cx="9716717" cy="4590105"/>
          </a:xfrm>
          <a:prstGeom prst="rect">
            <a:avLst/>
          </a:prstGeom>
        </p:spPr>
      </p:pic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8973DD8D-07AC-9FBB-B062-158C4E3DAEEC}"/>
              </a:ext>
            </a:extLst>
          </p:cNvPr>
          <p:cNvSpPr txBox="1">
            <a:spLocks/>
          </p:cNvSpPr>
          <p:nvPr/>
        </p:nvSpPr>
        <p:spPr>
          <a:xfrm>
            <a:off x="696686" y="1406237"/>
            <a:ext cx="7948550" cy="429391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Key idea: time-limited values</a:t>
            </a:r>
          </a:p>
          <a:p>
            <a:pPr lvl="4"/>
            <a:endParaRPr lang="en-US" sz="105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r>
              <a:rPr lang="en-US" sz="2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Define </a:t>
            </a:r>
            <a:r>
              <a:rPr lang="en-US" sz="2400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V</a:t>
            </a:r>
            <a:r>
              <a:rPr lang="en-US" sz="2400" baseline="-25000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k</a:t>
            </a:r>
            <a:r>
              <a:rPr lang="en-US" sz="2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(s) to be the optimal value of s if the game ends in k more time steps</a:t>
            </a:r>
          </a:p>
          <a:p>
            <a:pPr lvl="1"/>
            <a:r>
              <a:rPr lang="en-US" sz="18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Equivalently, it’s what a depth-k </a:t>
            </a:r>
            <a:r>
              <a:rPr lang="en-US" sz="1800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expectimax</a:t>
            </a:r>
            <a:r>
              <a:rPr lang="en-US" sz="18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would give from s</a:t>
            </a:r>
          </a:p>
          <a:p>
            <a:endParaRPr lang="en-US" sz="240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987412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0CF678D5-7EA1-8E3E-AC11-147F5E73CE29}"/>
              </a:ext>
            </a:extLst>
          </p:cNvPr>
          <p:cNvSpPr txBox="1">
            <a:spLocks/>
          </p:cNvSpPr>
          <p:nvPr/>
        </p:nvSpPr>
        <p:spPr>
          <a:xfrm>
            <a:off x="471949" y="415638"/>
            <a:ext cx="3719051" cy="718123"/>
          </a:xfrm>
          <a:prstGeom prst="rect">
            <a:avLst/>
          </a:prstGeom>
        </p:spPr>
        <p:txBody>
          <a:bodyPr lIns="9000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A74D3CB6-BFC1-B1B5-20F6-4D4CD17F8382}"/>
              </a:ext>
            </a:extLst>
          </p:cNvPr>
          <p:cNvSpPr txBox="1">
            <a:spLocks/>
          </p:cNvSpPr>
          <p:nvPr/>
        </p:nvSpPr>
        <p:spPr>
          <a:xfrm>
            <a:off x="575598" y="425723"/>
            <a:ext cx="6596727" cy="77584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ore-KR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Value Iteration</a:t>
            </a:r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9" name="Rectangle 98">
            <a:extLst>
              <a:ext uri="{FF2B5EF4-FFF2-40B4-BE49-F238E27FC236}">
                <a16:creationId xmlns:a16="http://schemas.microsoft.com/office/drawing/2014/main" id="{591205CE-3068-2A6A-457B-1FD83A76CBF4}"/>
              </a:ext>
            </a:extLst>
          </p:cNvPr>
          <p:cNvSpPr/>
          <p:nvPr/>
        </p:nvSpPr>
        <p:spPr>
          <a:xfrm>
            <a:off x="9016058" y="6278388"/>
            <a:ext cx="295548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  <a:cs typeface="Calibri"/>
              </a:rPr>
              <a:t>Slide credit: CS188 of Klein and 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  <a:cs typeface="Calibri"/>
              </a:rPr>
              <a:t>Abbee</a:t>
            </a:r>
            <a:endParaRPr lang="en-KR" sz="1400" dirty="0"/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75D13C23-16E6-65FD-72D7-0EEC11CA7B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024" y="1379351"/>
            <a:ext cx="9591881" cy="4531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1409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0CF678D5-7EA1-8E3E-AC11-147F5E73CE29}"/>
              </a:ext>
            </a:extLst>
          </p:cNvPr>
          <p:cNvSpPr txBox="1">
            <a:spLocks/>
          </p:cNvSpPr>
          <p:nvPr/>
        </p:nvSpPr>
        <p:spPr>
          <a:xfrm>
            <a:off x="471949" y="415638"/>
            <a:ext cx="3719051" cy="718123"/>
          </a:xfrm>
          <a:prstGeom prst="rect">
            <a:avLst/>
          </a:prstGeom>
        </p:spPr>
        <p:txBody>
          <a:bodyPr lIns="9000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A74D3CB6-BFC1-B1B5-20F6-4D4CD17F8382}"/>
              </a:ext>
            </a:extLst>
          </p:cNvPr>
          <p:cNvSpPr txBox="1">
            <a:spLocks/>
          </p:cNvSpPr>
          <p:nvPr/>
        </p:nvSpPr>
        <p:spPr>
          <a:xfrm>
            <a:off x="575598" y="425723"/>
            <a:ext cx="6596727" cy="77584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Discounting</a:t>
            </a:r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9" name="Rectangle 98">
            <a:extLst>
              <a:ext uri="{FF2B5EF4-FFF2-40B4-BE49-F238E27FC236}">
                <a16:creationId xmlns:a16="http://schemas.microsoft.com/office/drawing/2014/main" id="{591205CE-3068-2A6A-457B-1FD83A76CBF4}"/>
              </a:ext>
            </a:extLst>
          </p:cNvPr>
          <p:cNvSpPr/>
          <p:nvPr/>
        </p:nvSpPr>
        <p:spPr>
          <a:xfrm>
            <a:off x="9016058" y="6278388"/>
            <a:ext cx="295548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  <a:cs typeface="Calibri"/>
              </a:rPr>
              <a:t>Slide credit: CS188 of Klein and 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  <a:cs typeface="Calibri"/>
              </a:rPr>
              <a:t>Abbee</a:t>
            </a:r>
            <a:endParaRPr lang="en-KR" sz="14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1E38C77-B936-6F16-5B81-EE5A01FBD7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598" y="1508496"/>
            <a:ext cx="10773496" cy="4334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2227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0CF678D5-7EA1-8E3E-AC11-147F5E73CE29}"/>
              </a:ext>
            </a:extLst>
          </p:cNvPr>
          <p:cNvSpPr txBox="1">
            <a:spLocks/>
          </p:cNvSpPr>
          <p:nvPr/>
        </p:nvSpPr>
        <p:spPr>
          <a:xfrm>
            <a:off x="471949" y="415638"/>
            <a:ext cx="3719051" cy="718123"/>
          </a:xfrm>
          <a:prstGeom prst="rect">
            <a:avLst/>
          </a:prstGeom>
        </p:spPr>
        <p:txBody>
          <a:bodyPr lIns="9000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A74D3CB6-BFC1-B1B5-20F6-4D4CD17F8382}"/>
              </a:ext>
            </a:extLst>
          </p:cNvPr>
          <p:cNvSpPr txBox="1">
            <a:spLocks/>
          </p:cNvSpPr>
          <p:nvPr/>
        </p:nvSpPr>
        <p:spPr>
          <a:xfrm>
            <a:off x="575598" y="425723"/>
            <a:ext cx="6596727" cy="77584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Convergence</a:t>
            </a:r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9" name="Rectangle 98">
            <a:extLst>
              <a:ext uri="{FF2B5EF4-FFF2-40B4-BE49-F238E27FC236}">
                <a16:creationId xmlns:a16="http://schemas.microsoft.com/office/drawing/2014/main" id="{591205CE-3068-2A6A-457B-1FD83A76CBF4}"/>
              </a:ext>
            </a:extLst>
          </p:cNvPr>
          <p:cNvSpPr/>
          <p:nvPr/>
        </p:nvSpPr>
        <p:spPr>
          <a:xfrm>
            <a:off x="9016058" y="6278388"/>
            <a:ext cx="295548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  <a:cs typeface="Calibri"/>
              </a:rPr>
              <a:t>Slide credit: CS188 of Klein and 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  <a:cs typeface="Calibri"/>
              </a:rPr>
              <a:t>Abbee</a:t>
            </a:r>
            <a:endParaRPr lang="en-KR" sz="1400" dirty="0"/>
          </a:p>
        </p:txBody>
      </p:sp>
      <p:sp>
        <p:nvSpPr>
          <p:cNvPr id="2" name="Isosceles Triangle 4">
            <a:extLst>
              <a:ext uri="{FF2B5EF4-FFF2-40B4-BE49-F238E27FC236}">
                <a16:creationId xmlns:a16="http://schemas.microsoft.com/office/drawing/2014/main" id="{86C69451-B909-813E-A8FB-2260936D7C12}"/>
              </a:ext>
            </a:extLst>
          </p:cNvPr>
          <p:cNvSpPr/>
          <p:nvPr/>
        </p:nvSpPr>
        <p:spPr>
          <a:xfrm>
            <a:off x="8255577" y="2609520"/>
            <a:ext cx="1601279" cy="2329132"/>
          </a:xfrm>
          <a:prstGeom prst="triangl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Calibri"/>
              <a:cs typeface="Calibri"/>
            </a:endParaRPr>
          </a:p>
        </p:txBody>
      </p:sp>
      <p:sp>
        <p:nvSpPr>
          <p:cNvPr id="5" name="Isosceles Triangle 3">
            <a:extLst>
              <a:ext uri="{FF2B5EF4-FFF2-40B4-BE49-F238E27FC236}">
                <a16:creationId xmlns:a16="http://schemas.microsoft.com/office/drawing/2014/main" id="{CB6BDD09-C63F-DB60-4047-8D005CE47AF0}"/>
              </a:ext>
            </a:extLst>
          </p:cNvPr>
          <p:cNvSpPr/>
          <p:nvPr/>
        </p:nvSpPr>
        <p:spPr>
          <a:xfrm>
            <a:off x="8352624" y="2609520"/>
            <a:ext cx="1407184" cy="2037991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Calibri"/>
              <a:cs typeface="Calibri"/>
            </a:endParaRPr>
          </a:p>
        </p:txBody>
      </p:sp>
      <p:sp>
        <p:nvSpPr>
          <p:cNvPr id="6" name="Isosceles Triangle 5">
            <a:extLst>
              <a:ext uri="{FF2B5EF4-FFF2-40B4-BE49-F238E27FC236}">
                <a16:creationId xmlns:a16="http://schemas.microsoft.com/office/drawing/2014/main" id="{C4763F13-13F3-1EF5-68DB-33BF1FBD6DD8}"/>
              </a:ext>
            </a:extLst>
          </p:cNvPr>
          <p:cNvSpPr/>
          <p:nvPr/>
        </p:nvSpPr>
        <p:spPr>
          <a:xfrm>
            <a:off x="10099473" y="2609520"/>
            <a:ext cx="1601279" cy="2329132"/>
          </a:xfrm>
          <a:prstGeom prst="triangl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Calibri"/>
              <a:cs typeface="Calibri"/>
            </a:endParaRPr>
          </a:p>
        </p:txBody>
      </p:sp>
      <p:sp>
        <p:nvSpPr>
          <p:cNvPr id="7" name="Isosceles Triangle 6">
            <a:extLst>
              <a:ext uri="{FF2B5EF4-FFF2-40B4-BE49-F238E27FC236}">
                <a16:creationId xmlns:a16="http://schemas.microsoft.com/office/drawing/2014/main" id="{3C2B5A4D-AA06-5EDA-806F-4CAB352C2DD6}"/>
              </a:ext>
            </a:extLst>
          </p:cNvPr>
          <p:cNvSpPr/>
          <p:nvPr/>
        </p:nvSpPr>
        <p:spPr>
          <a:xfrm>
            <a:off x="10196521" y="2609520"/>
            <a:ext cx="1407184" cy="2037991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Calibri"/>
              <a:cs typeface="Calibri"/>
            </a:endParaRPr>
          </a:p>
        </p:txBody>
      </p:sp>
      <p:pic>
        <p:nvPicPr>
          <p:cNvPr id="8" name="Picture 8" descr="TP_tmp.png">
            <a:extLst>
              <a:ext uri="{FF2B5EF4-FFF2-40B4-BE49-F238E27FC236}">
                <a16:creationId xmlns:a16="http://schemas.microsoft.com/office/drawing/2014/main" id="{27ACEC89-27C3-A87D-69AA-D54CC8EFA47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/>
          <a:stretch>
            <a:fillRect/>
          </a:stretch>
        </p:blipFill>
        <p:spPr>
          <a:xfrm>
            <a:off x="8774666" y="2252706"/>
            <a:ext cx="585181" cy="291793"/>
          </a:xfrm>
          <a:prstGeom prst="rect">
            <a:avLst/>
          </a:prstGeom>
        </p:spPr>
      </p:pic>
      <p:pic>
        <p:nvPicPr>
          <p:cNvPr id="10" name="Picture 10" descr="TP_tmp.png">
            <a:extLst>
              <a:ext uri="{FF2B5EF4-FFF2-40B4-BE49-F238E27FC236}">
                <a16:creationId xmlns:a16="http://schemas.microsoft.com/office/drawing/2014/main" id="{BD412B61-1EA1-2E84-B776-E6A1E6220945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/>
          <a:stretch>
            <a:fillRect/>
          </a:stretch>
        </p:blipFill>
        <p:spPr bwMode="auto">
          <a:xfrm>
            <a:off x="10491037" y="2252602"/>
            <a:ext cx="850640" cy="292058"/>
          </a:xfrm>
          <a:prstGeom prst="rect">
            <a:avLst/>
          </a:prstGeom>
          <a:noFill/>
          <a:ln/>
          <a:effectLst/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E00AFCF1-5944-4790-7424-18A7076B682D}"/>
              </a:ext>
            </a:extLst>
          </p:cNvPr>
          <p:cNvSpPr txBox="1">
            <a:spLocks/>
          </p:cNvSpPr>
          <p:nvPr/>
        </p:nvSpPr>
        <p:spPr>
          <a:xfrm>
            <a:off x="491248" y="1391302"/>
            <a:ext cx="7764328" cy="5040974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latin typeface="NanumSquareOTF_ac" panose="020B0600000101010101" pitchFamily="34" charset="-127"/>
                <a:ea typeface="NanumSquareOTF_ac" panose="020B0600000101010101" pitchFamily="34" charset="-127"/>
                <a:cs typeface="Calibri"/>
              </a:rPr>
              <a:t>How do we know the </a:t>
            </a:r>
            <a:r>
              <a:rPr lang="en-US" sz="2000" dirty="0" err="1">
                <a:latin typeface="NanumSquareOTF_ac" panose="020B0600000101010101" pitchFamily="34" charset="-127"/>
                <a:ea typeface="NanumSquareOTF_ac" panose="020B0600000101010101" pitchFamily="34" charset="-127"/>
                <a:cs typeface="Calibri"/>
              </a:rPr>
              <a:t>V</a:t>
            </a:r>
            <a:r>
              <a:rPr lang="en-US" sz="2000" baseline="-25000" dirty="0" err="1">
                <a:latin typeface="NanumSquareOTF_ac" panose="020B0600000101010101" pitchFamily="34" charset="-127"/>
                <a:ea typeface="NanumSquareOTF_ac" panose="020B0600000101010101" pitchFamily="34" charset="-127"/>
                <a:cs typeface="Calibri"/>
              </a:rPr>
              <a:t>k</a:t>
            </a:r>
            <a:r>
              <a:rPr lang="en-US" sz="2000" dirty="0">
                <a:latin typeface="NanumSquareOTF_ac" panose="020B0600000101010101" pitchFamily="34" charset="-127"/>
                <a:ea typeface="NanumSquareOTF_ac" panose="020B0600000101010101" pitchFamily="34" charset="-127"/>
                <a:cs typeface="Calibri"/>
              </a:rPr>
              <a:t> vectors are going to converge?</a:t>
            </a:r>
            <a:endParaRPr lang="en-US" sz="1600" dirty="0">
              <a:latin typeface="NanumSquareOTF_ac" panose="020B0600000101010101" pitchFamily="34" charset="-127"/>
              <a:ea typeface="NanumSquareOTF_ac" panose="020B0600000101010101" pitchFamily="34" charset="-127"/>
              <a:cs typeface="Calibri"/>
            </a:endParaRPr>
          </a:p>
          <a:p>
            <a:r>
              <a:rPr lang="en-US" sz="2000" dirty="0">
                <a:latin typeface="NanumSquareOTF_ac" panose="020B0600000101010101" pitchFamily="34" charset="-127"/>
                <a:ea typeface="NanumSquareOTF_ac" panose="020B0600000101010101" pitchFamily="34" charset="-127"/>
                <a:cs typeface="Calibri"/>
              </a:rPr>
              <a:t>Case 1: If the tree has </a:t>
            </a:r>
            <a:r>
              <a:rPr lang="en-US" sz="2000" b="1" dirty="0">
                <a:latin typeface="NanumSquareOTF_ac Bold" panose="020B0600000101010101" pitchFamily="34" charset="-127"/>
                <a:ea typeface="NanumSquareOTF_ac Bold" panose="020B0600000101010101" pitchFamily="34" charset="-127"/>
                <a:cs typeface="Calibri"/>
              </a:rPr>
              <a:t>maximum depth M</a:t>
            </a:r>
            <a:r>
              <a:rPr lang="en-US" sz="2000" dirty="0">
                <a:latin typeface="NanumSquareOTF_ac" panose="020B0600000101010101" pitchFamily="34" charset="-127"/>
                <a:ea typeface="NanumSquareOTF_ac" panose="020B0600000101010101" pitchFamily="34" charset="-127"/>
                <a:cs typeface="Calibri"/>
              </a:rPr>
              <a:t>, then V</a:t>
            </a:r>
            <a:r>
              <a:rPr lang="en-US" sz="2000" baseline="-25000" dirty="0">
                <a:latin typeface="NanumSquareOTF_ac" panose="020B0600000101010101" pitchFamily="34" charset="-127"/>
                <a:ea typeface="NanumSquareOTF_ac" panose="020B0600000101010101" pitchFamily="34" charset="-127"/>
                <a:cs typeface="Calibri"/>
              </a:rPr>
              <a:t>M</a:t>
            </a:r>
            <a:r>
              <a:rPr lang="en-US" sz="2000" dirty="0">
                <a:latin typeface="NanumSquareOTF_ac" panose="020B0600000101010101" pitchFamily="34" charset="-127"/>
                <a:ea typeface="NanumSquareOTF_ac" panose="020B0600000101010101" pitchFamily="34" charset="-127"/>
                <a:cs typeface="Calibri"/>
              </a:rPr>
              <a:t> holds the actual </a:t>
            </a:r>
            <a:r>
              <a:rPr lang="en-US" sz="2000" dirty="0" err="1">
                <a:latin typeface="NanumSquareOTF_ac" panose="020B0600000101010101" pitchFamily="34" charset="-127"/>
                <a:ea typeface="NanumSquareOTF_ac" panose="020B0600000101010101" pitchFamily="34" charset="-127"/>
                <a:cs typeface="Calibri"/>
              </a:rPr>
              <a:t>untruncated</a:t>
            </a:r>
            <a:r>
              <a:rPr lang="en-US" sz="2000" dirty="0">
                <a:latin typeface="NanumSquareOTF_ac" panose="020B0600000101010101" pitchFamily="34" charset="-127"/>
                <a:ea typeface="NanumSquareOTF_ac" panose="020B0600000101010101" pitchFamily="34" charset="-127"/>
                <a:cs typeface="Calibri"/>
              </a:rPr>
              <a:t> values</a:t>
            </a:r>
            <a:endParaRPr lang="en-US" sz="1600" dirty="0">
              <a:latin typeface="NanumSquareOTF_ac" panose="020B0600000101010101" pitchFamily="34" charset="-127"/>
              <a:ea typeface="NanumSquareOTF_ac" panose="020B0600000101010101" pitchFamily="34" charset="-127"/>
              <a:cs typeface="Calibri"/>
            </a:endParaRPr>
          </a:p>
          <a:p>
            <a:r>
              <a:rPr lang="en-US" sz="2000" dirty="0">
                <a:latin typeface="NanumSquareOTF_ac" panose="020B0600000101010101" pitchFamily="34" charset="-127"/>
                <a:ea typeface="NanumSquareOTF_ac" panose="020B0600000101010101" pitchFamily="34" charset="-127"/>
                <a:cs typeface="Calibri"/>
              </a:rPr>
              <a:t>Case 2: If the </a:t>
            </a:r>
            <a:r>
              <a:rPr lang="en-US" sz="2000" b="1" dirty="0">
                <a:latin typeface="NanumSquareOTF_ac Bold" panose="020B0600000101010101" pitchFamily="34" charset="-127"/>
                <a:ea typeface="NanumSquareOTF_ac Bold" panose="020B0600000101010101" pitchFamily="34" charset="-127"/>
                <a:cs typeface="Calibri"/>
              </a:rPr>
              <a:t>discount</a:t>
            </a:r>
            <a:r>
              <a:rPr lang="en-US" sz="2000" dirty="0">
                <a:latin typeface="NanumSquareOTF_ac" panose="020B0600000101010101" pitchFamily="34" charset="-127"/>
                <a:ea typeface="NanumSquareOTF_ac" panose="020B0600000101010101" pitchFamily="34" charset="-127"/>
                <a:cs typeface="Calibri"/>
              </a:rPr>
              <a:t> is less than 1</a:t>
            </a:r>
          </a:p>
          <a:p>
            <a:pPr lvl="1"/>
            <a:r>
              <a:rPr lang="en-US" sz="1800" dirty="0">
                <a:latin typeface="NanumSquareOTF_ac" panose="020B0600000101010101" pitchFamily="34" charset="-127"/>
                <a:ea typeface="NanumSquareOTF_ac" panose="020B0600000101010101" pitchFamily="34" charset="-127"/>
                <a:cs typeface="Calibri"/>
              </a:rPr>
              <a:t>Sketch: For any state </a:t>
            </a:r>
            <a:r>
              <a:rPr lang="en-US" sz="1800" dirty="0" err="1">
                <a:latin typeface="NanumSquareOTF_ac" panose="020B0600000101010101" pitchFamily="34" charset="-127"/>
                <a:ea typeface="NanumSquareOTF_ac" panose="020B0600000101010101" pitchFamily="34" charset="-127"/>
                <a:cs typeface="Calibri"/>
              </a:rPr>
              <a:t>V</a:t>
            </a:r>
            <a:r>
              <a:rPr lang="en-US" sz="1800" baseline="-25000" dirty="0" err="1">
                <a:latin typeface="NanumSquareOTF_ac" panose="020B0600000101010101" pitchFamily="34" charset="-127"/>
                <a:ea typeface="NanumSquareOTF_ac" panose="020B0600000101010101" pitchFamily="34" charset="-127"/>
                <a:cs typeface="Calibri"/>
              </a:rPr>
              <a:t>k</a:t>
            </a:r>
            <a:r>
              <a:rPr lang="en-US" sz="1800" dirty="0">
                <a:latin typeface="NanumSquareOTF_ac" panose="020B0600000101010101" pitchFamily="34" charset="-127"/>
                <a:ea typeface="NanumSquareOTF_ac" panose="020B0600000101010101" pitchFamily="34" charset="-127"/>
                <a:cs typeface="Calibri"/>
              </a:rPr>
              <a:t> and V</a:t>
            </a:r>
            <a:r>
              <a:rPr lang="en-US" sz="1800" baseline="-25000" dirty="0">
                <a:latin typeface="NanumSquareOTF_ac" panose="020B0600000101010101" pitchFamily="34" charset="-127"/>
                <a:ea typeface="NanumSquareOTF_ac" panose="020B0600000101010101" pitchFamily="34" charset="-127"/>
                <a:cs typeface="Calibri"/>
              </a:rPr>
              <a:t>k+1</a:t>
            </a:r>
            <a:r>
              <a:rPr lang="en-US" sz="1800" dirty="0">
                <a:latin typeface="NanumSquareOTF_ac" panose="020B0600000101010101" pitchFamily="34" charset="-127"/>
                <a:ea typeface="NanumSquareOTF_ac" panose="020B0600000101010101" pitchFamily="34" charset="-127"/>
                <a:cs typeface="Calibri"/>
              </a:rPr>
              <a:t> can be viewed as depth k+1 </a:t>
            </a:r>
            <a:r>
              <a:rPr lang="en-US" sz="1800" dirty="0" err="1">
                <a:latin typeface="NanumSquareOTF_ac" panose="020B0600000101010101" pitchFamily="34" charset="-127"/>
                <a:ea typeface="NanumSquareOTF_ac" panose="020B0600000101010101" pitchFamily="34" charset="-127"/>
                <a:cs typeface="Calibri"/>
              </a:rPr>
              <a:t>expectimax</a:t>
            </a:r>
            <a:r>
              <a:rPr lang="en-US" sz="1800" dirty="0">
                <a:latin typeface="NanumSquareOTF_ac" panose="020B0600000101010101" pitchFamily="34" charset="-127"/>
                <a:ea typeface="NanumSquareOTF_ac" panose="020B0600000101010101" pitchFamily="34" charset="-127"/>
                <a:cs typeface="Calibri"/>
              </a:rPr>
              <a:t> results in nearly identical search trees</a:t>
            </a:r>
          </a:p>
          <a:p>
            <a:pPr lvl="1"/>
            <a:r>
              <a:rPr lang="en-US" sz="1800" dirty="0">
                <a:latin typeface="NanumSquareOTF_ac" panose="020B0600000101010101" pitchFamily="34" charset="-127"/>
                <a:ea typeface="NanumSquareOTF_ac" panose="020B0600000101010101" pitchFamily="34" charset="-127"/>
                <a:cs typeface="Calibri"/>
              </a:rPr>
              <a:t>The difference is that on the bottom layer, V</a:t>
            </a:r>
            <a:r>
              <a:rPr lang="en-US" sz="1800" baseline="-25000" dirty="0">
                <a:latin typeface="NanumSquareOTF_ac" panose="020B0600000101010101" pitchFamily="34" charset="-127"/>
                <a:ea typeface="NanumSquareOTF_ac" panose="020B0600000101010101" pitchFamily="34" charset="-127"/>
                <a:cs typeface="Calibri"/>
              </a:rPr>
              <a:t>k+1</a:t>
            </a:r>
            <a:r>
              <a:rPr lang="en-US" sz="1800" dirty="0">
                <a:latin typeface="NanumSquareOTF_ac" panose="020B0600000101010101" pitchFamily="34" charset="-127"/>
                <a:ea typeface="NanumSquareOTF_ac" panose="020B0600000101010101" pitchFamily="34" charset="-127"/>
                <a:cs typeface="Calibri"/>
              </a:rPr>
              <a:t> has actual rewards while </a:t>
            </a:r>
            <a:r>
              <a:rPr lang="en-US" sz="1800" dirty="0" err="1">
                <a:latin typeface="NanumSquareOTF_ac" panose="020B0600000101010101" pitchFamily="34" charset="-127"/>
                <a:ea typeface="NanumSquareOTF_ac" panose="020B0600000101010101" pitchFamily="34" charset="-127"/>
                <a:cs typeface="Calibri"/>
              </a:rPr>
              <a:t>V</a:t>
            </a:r>
            <a:r>
              <a:rPr lang="en-US" sz="1800" baseline="-25000" dirty="0" err="1">
                <a:latin typeface="NanumSquareOTF_ac" panose="020B0600000101010101" pitchFamily="34" charset="-127"/>
                <a:ea typeface="NanumSquareOTF_ac" panose="020B0600000101010101" pitchFamily="34" charset="-127"/>
                <a:cs typeface="Calibri"/>
              </a:rPr>
              <a:t>k</a:t>
            </a:r>
            <a:r>
              <a:rPr lang="en-US" sz="1800" dirty="0">
                <a:latin typeface="NanumSquareOTF_ac" panose="020B0600000101010101" pitchFamily="34" charset="-127"/>
                <a:ea typeface="NanumSquareOTF_ac" panose="020B0600000101010101" pitchFamily="34" charset="-127"/>
                <a:cs typeface="Calibri"/>
              </a:rPr>
              <a:t> has zeros</a:t>
            </a:r>
          </a:p>
          <a:p>
            <a:pPr lvl="1"/>
            <a:r>
              <a:rPr lang="en-US" sz="1800" dirty="0">
                <a:latin typeface="NanumSquareOTF_ac" panose="020B0600000101010101" pitchFamily="34" charset="-127"/>
                <a:ea typeface="NanumSquareOTF_ac" panose="020B0600000101010101" pitchFamily="34" charset="-127"/>
                <a:cs typeface="Calibri"/>
              </a:rPr>
              <a:t>That last layer is at best all R</a:t>
            </a:r>
            <a:r>
              <a:rPr lang="en-US" sz="1800" baseline="-25000" dirty="0">
                <a:latin typeface="NanumSquareOTF_ac" panose="020B0600000101010101" pitchFamily="34" charset="-127"/>
                <a:ea typeface="NanumSquareOTF_ac" panose="020B0600000101010101" pitchFamily="34" charset="-127"/>
                <a:cs typeface="Calibri"/>
              </a:rPr>
              <a:t>MAX</a:t>
            </a:r>
            <a:r>
              <a:rPr lang="en-US" sz="1800" dirty="0">
                <a:latin typeface="NanumSquareOTF_ac" panose="020B0600000101010101" pitchFamily="34" charset="-127"/>
                <a:ea typeface="NanumSquareOTF_ac" panose="020B0600000101010101" pitchFamily="34" charset="-127"/>
                <a:cs typeface="Calibri"/>
              </a:rPr>
              <a:t> </a:t>
            </a:r>
          </a:p>
          <a:p>
            <a:pPr lvl="1"/>
            <a:r>
              <a:rPr lang="en-US" sz="1800" dirty="0">
                <a:latin typeface="NanumSquareOTF_ac" panose="020B0600000101010101" pitchFamily="34" charset="-127"/>
                <a:ea typeface="NanumSquareOTF_ac" panose="020B0600000101010101" pitchFamily="34" charset="-127"/>
                <a:cs typeface="Calibri"/>
              </a:rPr>
              <a:t>It is at worst R</a:t>
            </a:r>
            <a:r>
              <a:rPr lang="en-US" sz="1800" baseline="-25000" dirty="0">
                <a:latin typeface="NanumSquareOTF_ac" panose="020B0600000101010101" pitchFamily="34" charset="-127"/>
                <a:ea typeface="NanumSquareOTF_ac" panose="020B0600000101010101" pitchFamily="34" charset="-127"/>
                <a:cs typeface="Calibri"/>
              </a:rPr>
              <a:t>MIN</a:t>
            </a:r>
            <a:r>
              <a:rPr lang="en-US" sz="1800" dirty="0">
                <a:latin typeface="NanumSquareOTF_ac" panose="020B0600000101010101" pitchFamily="34" charset="-127"/>
                <a:ea typeface="NanumSquareOTF_ac" panose="020B0600000101010101" pitchFamily="34" charset="-127"/>
                <a:cs typeface="Calibri"/>
              </a:rPr>
              <a:t> </a:t>
            </a:r>
          </a:p>
          <a:p>
            <a:pPr lvl="1"/>
            <a:r>
              <a:rPr lang="en-US" sz="1800" dirty="0">
                <a:latin typeface="NanumSquareOTF_ac" panose="020B0600000101010101" pitchFamily="34" charset="-127"/>
                <a:ea typeface="NanumSquareOTF_ac" panose="020B0600000101010101" pitchFamily="34" charset="-127"/>
                <a:cs typeface="Calibri"/>
              </a:rPr>
              <a:t>But everything is discounted by </a:t>
            </a:r>
            <a:r>
              <a:rPr lang="el-GR" sz="1800" dirty="0">
                <a:latin typeface="Calibri"/>
                <a:ea typeface="NanumSquareOTF_ac" panose="020B0600000101010101" pitchFamily="34" charset="-127"/>
                <a:cs typeface="Calibri"/>
              </a:rPr>
              <a:t>γ</a:t>
            </a:r>
            <a:r>
              <a:rPr lang="en-US" sz="1800" baseline="30000" dirty="0">
                <a:latin typeface="NanumSquareOTF_ac" panose="020B0600000101010101" pitchFamily="34" charset="-127"/>
                <a:ea typeface="NanumSquareOTF_ac" panose="020B0600000101010101" pitchFamily="34" charset="-127"/>
                <a:cs typeface="Calibri"/>
              </a:rPr>
              <a:t>k</a:t>
            </a:r>
            <a:r>
              <a:rPr lang="en-US" sz="1800" dirty="0">
                <a:latin typeface="NanumSquareOTF_ac" panose="020B0600000101010101" pitchFamily="34" charset="-127"/>
                <a:ea typeface="NanumSquareOTF_ac" panose="020B0600000101010101" pitchFamily="34" charset="-127"/>
                <a:cs typeface="Calibri"/>
              </a:rPr>
              <a:t> that far out</a:t>
            </a:r>
          </a:p>
          <a:p>
            <a:pPr lvl="1"/>
            <a:r>
              <a:rPr lang="en-US" sz="1800" dirty="0">
                <a:latin typeface="NanumSquareOTF_ac" panose="020B0600000101010101" pitchFamily="34" charset="-127"/>
                <a:ea typeface="NanumSquareOTF_ac" panose="020B0600000101010101" pitchFamily="34" charset="-127"/>
                <a:cs typeface="Calibri"/>
              </a:rPr>
              <a:t>So </a:t>
            </a:r>
            <a:r>
              <a:rPr lang="en-US" sz="1800" dirty="0" err="1">
                <a:latin typeface="NanumSquareOTF_ac" panose="020B0600000101010101" pitchFamily="34" charset="-127"/>
                <a:ea typeface="NanumSquareOTF_ac" panose="020B0600000101010101" pitchFamily="34" charset="-127"/>
                <a:cs typeface="Calibri"/>
              </a:rPr>
              <a:t>V</a:t>
            </a:r>
            <a:r>
              <a:rPr lang="en-US" sz="1800" baseline="-25000" dirty="0" err="1">
                <a:latin typeface="NanumSquareOTF_ac" panose="020B0600000101010101" pitchFamily="34" charset="-127"/>
                <a:ea typeface="NanumSquareOTF_ac" panose="020B0600000101010101" pitchFamily="34" charset="-127"/>
                <a:cs typeface="Calibri"/>
              </a:rPr>
              <a:t>k</a:t>
            </a:r>
            <a:r>
              <a:rPr lang="en-US" sz="1800" dirty="0">
                <a:latin typeface="NanumSquareOTF_ac" panose="020B0600000101010101" pitchFamily="34" charset="-127"/>
                <a:ea typeface="NanumSquareOTF_ac" panose="020B0600000101010101" pitchFamily="34" charset="-127"/>
                <a:cs typeface="Calibri"/>
              </a:rPr>
              <a:t> and V</a:t>
            </a:r>
            <a:r>
              <a:rPr lang="en-US" sz="1800" baseline="-25000" dirty="0">
                <a:latin typeface="NanumSquareOTF_ac" panose="020B0600000101010101" pitchFamily="34" charset="-127"/>
                <a:ea typeface="NanumSquareOTF_ac" panose="020B0600000101010101" pitchFamily="34" charset="-127"/>
                <a:cs typeface="Calibri"/>
              </a:rPr>
              <a:t>k+1</a:t>
            </a:r>
            <a:r>
              <a:rPr lang="en-US" sz="1800" dirty="0">
                <a:latin typeface="NanumSquareOTF_ac" panose="020B0600000101010101" pitchFamily="34" charset="-127"/>
                <a:ea typeface="NanumSquareOTF_ac" panose="020B0600000101010101" pitchFamily="34" charset="-127"/>
                <a:cs typeface="Calibri"/>
              </a:rPr>
              <a:t> are at most </a:t>
            </a:r>
            <a:r>
              <a:rPr lang="el-GR" sz="1800" dirty="0">
                <a:latin typeface="Calibri"/>
                <a:ea typeface="NanumSquareOTF_ac" panose="020B0600000101010101" pitchFamily="34" charset="-127"/>
                <a:cs typeface="Calibri"/>
              </a:rPr>
              <a:t>γ</a:t>
            </a:r>
            <a:r>
              <a:rPr lang="en-US" sz="1800" baseline="30000" dirty="0">
                <a:latin typeface="NanumSquareOTF_ac" panose="020B0600000101010101" pitchFamily="34" charset="-127"/>
                <a:ea typeface="NanumSquareOTF_ac" panose="020B0600000101010101" pitchFamily="34" charset="-127"/>
                <a:cs typeface="Calibri"/>
              </a:rPr>
              <a:t>k</a:t>
            </a:r>
            <a:r>
              <a:rPr lang="en-US" sz="1800" dirty="0">
                <a:latin typeface="NanumSquareOTF_ac" panose="020B0600000101010101" pitchFamily="34" charset="-127"/>
                <a:ea typeface="NanumSquareOTF_ac" panose="020B0600000101010101" pitchFamily="34" charset="-127"/>
                <a:cs typeface="Calibri"/>
              </a:rPr>
              <a:t> </a:t>
            </a:r>
            <a:r>
              <a:rPr lang="en-US" sz="1800" dirty="0" err="1">
                <a:latin typeface="NanumSquareOTF_ac" panose="020B0600000101010101" pitchFamily="34" charset="-127"/>
                <a:ea typeface="NanumSquareOTF_ac" panose="020B0600000101010101" pitchFamily="34" charset="-127"/>
                <a:cs typeface="Calibri"/>
              </a:rPr>
              <a:t>max|R</a:t>
            </a:r>
            <a:r>
              <a:rPr lang="en-US" sz="1800" dirty="0">
                <a:latin typeface="NanumSquareOTF_ac" panose="020B0600000101010101" pitchFamily="34" charset="-127"/>
                <a:ea typeface="NanumSquareOTF_ac" panose="020B0600000101010101" pitchFamily="34" charset="-127"/>
                <a:cs typeface="Calibri"/>
              </a:rPr>
              <a:t>| different</a:t>
            </a:r>
          </a:p>
          <a:p>
            <a:pPr lvl="1"/>
            <a:r>
              <a:rPr lang="en-US" sz="1800" dirty="0">
                <a:latin typeface="NanumSquareOTF_ac" panose="020B0600000101010101" pitchFamily="34" charset="-127"/>
                <a:ea typeface="NanumSquareOTF_ac" panose="020B0600000101010101" pitchFamily="34" charset="-127"/>
                <a:cs typeface="Calibri"/>
              </a:rPr>
              <a:t>So as k increases, the values converge</a:t>
            </a:r>
          </a:p>
        </p:txBody>
      </p:sp>
    </p:spTree>
    <p:extLst>
      <p:ext uri="{BB962C8B-B14F-4D97-AF65-F5344CB8AC3E}">
        <p14:creationId xmlns:p14="http://schemas.microsoft.com/office/powerpoint/2010/main" val="14426562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0CF678D5-7EA1-8E3E-AC11-147F5E73CE29}"/>
              </a:ext>
            </a:extLst>
          </p:cNvPr>
          <p:cNvSpPr txBox="1">
            <a:spLocks/>
          </p:cNvSpPr>
          <p:nvPr/>
        </p:nvSpPr>
        <p:spPr>
          <a:xfrm>
            <a:off x="471949" y="415638"/>
            <a:ext cx="3719051" cy="718123"/>
          </a:xfrm>
          <a:prstGeom prst="rect">
            <a:avLst/>
          </a:prstGeom>
        </p:spPr>
        <p:txBody>
          <a:bodyPr lIns="9000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A74D3CB6-BFC1-B1B5-20F6-4D4CD17F8382}"/>
              </a:ext>
            </a:extLst>
          </p:cNvPr>
          <p:cNvSpPr txBox="1">
            <a:spLocks/>
          </p:cNvSpPr>
          <p:nvPr/>
        </p:nvSpPr>
        <p:spPr>
          <a:xfrm>
            <a:off x="575598" y="425723"/>
            <a:ext cx="6596727" cy="77584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ore-KR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Policy Methods</a:t>
            </a:r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9" name="Rectangle 98">
            <a:extLst>
              <a:ext uri="{FF2B5EF4-FFF2-40B4-BE49-F238E27FC236}">
                <a16:creationId xmlns:a16="http://schemas.microsoft.com/office/drawing/2014/main" id="{591205CE-3068-2A6A-457B-1FD83A76CBF4}"/>
              </a:ext>
            </a:extLst>
          </p:cNvPr>
          <p:cNvSpPr/>
          <p:nvPr/>
        </p:nvSpPr>
        <p:spPr>
          <a:xfrm>
            <a:off x="9016058" y="6278388"/>
            <a:ext cx="295548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  <a:cs typeface="Calibri"/>
              </a:rPr>
              <a:t>Slide credit: CS188 of Klein and 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  <a:cs typeface="Calibri"/>
              </a:rPr>
              <a:t>Abbee</a:t>
            </a:r>
            <a:endParaRPr lang="en-KR" sz="1400" dirty="0"/>
          </a:p>
        </p:txBody>
      </p:sp>
      <p:pic>
        <p:nvPicPr>
          <p:cNvPr id="11" name="Picture 3">
            <a:extLst>
              <a:ext uri="{FF2B5EF4-FFF2-40B4-BE49-F238E27FC236}">
                <a16:creationId xmlns:a16="http://schemas.microsoft.com/office/drawing/2014/main" id="{F00BB2EA-6165-E617-A29D-A5B2342311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452997" y="1475184"/>
            <a:ext cx="6429554" cy="450632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7954160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0CF678D5-7EA1-8E3E-AC11-147F5E73CE29}"/>
              </a:ext>
            </a:extLst>
          </p:cNvPr>
          <p:cNvSpPr txBox="1">
            <a:spLocks/>
          </p:cNvSpPr>
          <p:nvPr/>
        </p:nvSpPr>
        <p:spPr>
          <a:xfrm>
            <a:off x="471949" y="415638"/>
            <a:ext cx="3719051" cy="718123"/>
          </a:xfrm>
          <a:prstGeom prst="rect">
            <a:avLst/>
          </a:prstGeom>
        </p:spPr>
        <p:txBody>
          <a:bodyPr lIns="9000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A74D3CB6-BFC1-B1B5-20F6-4D4CD17F8382}"/>
              </a:ext>
            </a:extLst>
          </p:cNvPr>
          <p:cNvSpPr txBox="1">
            <a:spLocks/>
          </p:cNvSpPr>
          <p:nvPr/>
        </p:nvSpPr>
        <p:spPr>
          <a:xfrm>
            <a:off x="575598" y="425723"/>
            <a:ext cx="6596727" cy="77584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ore-KR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Policy Evaluation</a:t>
            </a:r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9" name="Rectangle 98">
            <a:extLst>
              <a:ext uri="{FF2B5EF4-FFF2-40B4-BE49-F238E27FC236}">
                <a16:creationId xmlns:a16="http://schemas.microsoft.com/office/drawing/2014/main" id="{591205CE-3068-2A6A-457B-1FD83A76CBF4}"/>
              </a:ext>
            </a:extLst>
          </p:cNvPr>
          <p:cNvSpPr/>
          <p:nvPr/>
        </p:nvSpPr>
        <p:spPr>
          <a:xfrm>
            <a:off x="9016058" y="6278388"/>
            <a:ext cx="295548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  <a:cs typeface="Calibri"/>
              </a:rPr>
              <a:t>Slide credit: CS188 of Klein and 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  <a:cs typeface="Calibri"/>
              </a:rPr>
              <a:t>Abbee</a:t>
            </a:r>
            <a:endParaRPr lang="en-KR" sz="1400" dirty="0"/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id="{D58CD1B3-1CFC-8A02-37FF-750B806069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00203" y="1525499"/>
            <a:ext cx="5229395" cy="440177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016605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0CF678D5-7EA1-8E3E-AC11-147F5E73CE29}"/>
              </a:ext>
            </a:extLst>
          </p:cNvPr>
          <p:cNvSpPr txBox="1">
            <a:spLocks/>
          </p:cNvSpPr>
          <p:nvPr/>
        </p:nvSpPr>
        <p:spPr>
          <a:xfrm>
            <a:off x="471949" y="415638"/>
            <a:ext cx="3719051" cy="718123"/>
          </a:xfrm>
          <a:prstGeom prst="rect">
            <a:avLst/>
          </a:prstGeom>
        </p:spPr>
        <p:txBody>
          <a:bodyPr lIns="9000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A74D3CB6-BFC1-B1B5-20F6-4D4CD17F8382}"/>
              </a:ext>
            </a:extLst>
          </p:cNvPr>
          <p:cNvSpPr txBox="1">
            <a:spLocks/>
          </p:cNvSpPr>
          <p:nvPr/>
        </p:nvSpPr>
        <p:spPr>
          <a:xfrm>
            <a:off x="575598" y="425723"/>
            <a:ext cx="6596727" cy="77584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ore-KR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Fixed Policies</a:t>
            </a:r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9" name="Rectangle 98">
            <a:extLst>
              <a:ext uri="{FF2B5EF4-FFF2-40B4-BE49-F238E27FC236}">
                <a16:creationId xmlns:a16="http://schemas.microsoft.com/office/drawing/2014/main" id="{591205CE-3068-2A6A-457B-1FD83A76CBF4}"/>
              </a:ext>
            </a:extLst>
          </p:cNvPr>
          <p:cNvSpPr/>
          <p:nvPr/>
        </p:nvSpPr>
        <p:spPr>
          <a:xfrm>
            <a:off x="9016058" y="6278388"/>
            <a:ext cx="295548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  <a:cs typeface="Calibri"/>
              </a:rPr>
              <a:t>Slide credit: CS188 of Klein and 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  <a:cs typeface="Calibri"/>
              </a:rPr>
              <a:t>Abbee</a:t>
            </a:r>
            <a:endParaRPr lang="en-KR" sz="1400" dirty="0"/>
          </a:p>
        </p:txBody>
      </p:sp>
      <p:pic>
        <p:nvPicPr>
          <p:cNvPr id="5" name="그림 4" descr="텍스트, 사람이(가) 표시된 사진&#10;&#10;자동 생성된 설명">
            <a:extLst>
              <a:ext uri="{FF2B5EF4-FFF2-40B4-BE49-F238E27FC236}">
                <a16:creationId xmlns:a16="http://schemas.microsoft.com/office/drawing/2014/main" id="{56D7F0DC-C755-BEBF-3037-7EF392F93D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9247" y="1498022"/>
            <a:ext cx="9913505" cy="4630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5050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0CF678D5-7EA1-8E3E-AC11-147F5E73CE29}"/>
              </a:ext>
            </a:extLst>
          </p:cNvPr>
          <p:cNvSpPr txBox="1">
            <a:spLocks/>
          </p:cNvSpPr>
          <p:nvPr/>
        </p:nvSpPr>
        <p:spPr>
          <a:xfrm>
            <a:off x="471949" y="415638"/>
            <a:ext cx="3719051" cy="718123"/>
          </a:xfrm>
          <a:prstGeom prst="rect">
            <a:avLst/>
          </a:prstGeom>
        </p:spPr>
        <p:txBody>
          <a:bodyPr lIns="9000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A74D3CB6-BFC1-B1B5-20F6-4D4CD17F8382}"/>
              </a:ext>
            </a:extLst>
          </p:cNvPr>
          <p:cNvSpPr txBox="1">
            <a:spLocks/>
          </p:cNvSpPr>
          <p:nvPr/>
        </p:nvSpPr>
        <p:spPr>
          <a:xfrm>
            <a:off x="575598" y="425723"/>
            <a:ext cx="6596727" cy="77584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ore-KR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Utilities for a fixed Policy</a:t>
            </a:r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9" name="Rectangle 98">
            <a:extLst>
              <a:ext uri="{FF2B5EF4-FFF2-40B4-BE49-F238E27FC236}">
                <a16:creationId xmlns:a16="http://schemas.microsoft.com/office/drawing/2014/main" id="{591205CE-3068-2A6A-457B-1FD83A76CBF4}"/>
              </a:ext>
            </a:extLst>
          </p:cNvPr>
          <p:cNvSpPr/>
          <p:nvPr/>
        </p:nvSpPr>
        <p:spPr>
          <a:xfrm>
            <a:off x="9016058" y="6278388"/>
            <a:ext cx="295548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  <a:cs typeface="Calibri"/>
              </a:rPr>
              <a:t>Slide credit: CS188 of Klein and 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  <a:cs typeface="Calibri"/>
              </a:rPr>
              <a:t>Abbee</a:t>
            </a:r>
            <a:endParaRPr lang="en-KR" sz="1400" dirty="0"/>
          </a:p>
        </p:txBody>
      </p:sp>
      <p:grpSp>
        <p:nvGrpSpPr>
          <p:cNvPr id="2" name="Group 45">
            <a:extLst>
              <a:ext uri="{FF2B5EF4-FFF2-40B4-BE49-F238E27FC236}">
                <a16:creationId xmlns:a16="http://schemas.microsoft.com/office/drawing/2014/main" id="{D1521149-666E-B754-A669-D203AFA76123}"/>
              </a:ext>
            </a:extLst>
          </p:cNvPr>
          <p:cNvGrpSpPr>
            <a:grpSpLocks/>
          </p:cNvGrpSpPr>
          <p:nvPr/>
        </p:nvGrpSpPr>
        <p:grpSpPr bwMode="auto">
          <a:xfrm>
            <a:off x="9015632" y="2079781"/>
            <a:ext cx="2162467" cy="2698437"/>
            <a:chOff x="2400" y="1401"/>
            <a:chExt cx="1183" cy="1272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6A463857-B2E3-30F1-1274-9DEDC1EB5F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70" y="1488"/>
              <a:ext cx="155" cy="124"/>
            </a:xfrm>
            <a:prstGeom prst="triangle">
              <a:avLst>
                <a:gd name="adj" fmla="val 500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6" name="Line 9">
              <a:extLst>
                <a:ext uri="{FF2B5EF4-FFF2-40B4-BE49-F238E27FC236}">
                  <a16:creationId xmlns:a16="http://schemas.microsoft.com/office/drawing/2014/main" id="{61865EC9-5A74-918D-0F0A-F65F116DC11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916" y="1617"/>
              <a:ext cx="232" cy="361"/>
            </a:xfrm>
            <a:prstGeom prst="line">
              <a:avLst/>
            </a:prstGeom>
            <a:noFill/>
            <a:ln w="28575">
              <a:solidFill>
                <a:srgbClr val="C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7" name="Oval 11">
              <a:extLst>
                <a:ext uri="{FF2B5EF4-FFF2-40B4-BE49-F238E27FC236}">
                  <a16:creationId xmlns:a16="http://schemas.microsoft.com/office/drawing/2014/main" id="{1F5FE35B-63B5-7E10-0FF3-59604D4D74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64" y="1978"/>
              <a:ext cx="129" cy="129"/>
            </a:xfrm>
            <a:prstGeom prst="ellipse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grpSp>
          <p:nvGrpSpPr>
            <p:cNvPr id="8" name="Group 12">
              <a:extLst>
                <a:ext uri="{FF2B5EF4-FFF2-40B4-BE49-F238E27FC236}">
                  <a16:creationId xmlns:a16="http://schemas.microsoft.com/office/drawing/2014/main" id="{707D6A9C-146E-93F8-3BDC-1D2C4D5EE0C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00" y="2107"/>
              <a:ext cx="1057" cy="386"/>
              <a:chOff x="1536" y="2400"/>
              <a:chExt cx="1584" cy="624"/>
            </a:xfrm>
          </p:grpSpPr>
          <p:sp>
            <p:nvSpPr>
              <p:cNvPr id="16" name="Line 13">
                <a:extLst>
                  <a:ext uri="{FF2B5EF4-FFF2-40B4-BE49-F238E27FC236}">
                    <a16:creationId xmlns:a16="http://schemas.microsoft.com/office/drawing/2014/main" id="{4A1C5ACF-F90E-8CCF-F611-C2173357690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536" y="2400"/>
                <a:ext cx="776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17" name="Line 14">
                <a:extLst>
                  <a:ext uri="{FF2B5EF4-FFF2-40B4-BE49-F238E27FC236}">
                    <a16:creationId xmlns:a16="http://schemas.microsoft.com/office/drawing/2014/main" id="{7F979D14-F20E-BDC7-5D2D-7D63BD29CE9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808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18" name="Line 15">
                <a:extLst>
                  <a:ext uri="{FF2B5EF4-FFF2-40B4-BE49-F238E27FC236}">
                    <a16:creationId xmlns:a16="http://schemas.microsoft.com/office/drawing/2014/main" id="{AA593BE7-2C3C-07BC-EB39-53A168DEBBD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021" y="2400"/>
                <a:ext cx="291" cy="624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19" name="Line 16">
                <a:extLst>
                  <a:ext uri="{FF2B5EF4-FFF2-40B4-BE49-F238E27FC236}">
                    <a16:creationId xmlns:a16="http://schemas.microsoft.com/office/drawing/2014/main" id="{93D39892-646B-CACA-F9E3-5F099BF6B56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280" cy="62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</p:grpSp>
        <p:sp>
          <p:nvSpPr>
            <p:cNvPr id="10" name="Text Box 17">
              <a:extLst>
                <a:ext uri="{FF2B5EF4-FFF2-40B4-BE49-F238E27FC236}">
                  <a16:creationId xmlns:a16="http://schemas.microsoft.com/office/drawing/2014/main" id="{F5EF99F1-59D9-06AC-D8F2-F206C844FD7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96" y="1680"/>
              <a:ext cx="373" cy="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dirty="0">
                  <a:solidFill>
                    <a:srgbClr val="C00000"/>
                  </a:solidFill>
                  <a:latin typeface="Calibri"/>
                  <a:cs typeface="Calibri"/>
                  <a:sym typeface="Symbol" pitchFamily="18" charset="2"/>
                </a:rPr>
                <a:t>(s</a:t>
              </a:r>
              <a:r>
                <a:rPr lang="en-US" dirty="0">
                  <a:solidFill>
                    <a:srgbClr val="C00000"/>
                  </a:solidFill>
                  <a:latin typeface="Calibri"/>
                  <a:cs typeface="Calibri"/>
                </a:rPr>
                <a:t>)</a:t>
              </a:r>
            </a:p>
          </p:txBody>
        </p:sp>
        <p:sp>
          <p:nvSpPr>
            <p:cNvPr id="11" name="Text Box 18">
              <a:extLst>
                <a:ext uri="{FF2B5EF4-FFF2-40B4-BE49-F238E27FC236}">
                  <a16:creationId xmlns:a16="http://schemas.microsoft.com/office/drawing/2014/main" id="{098E51C0-90B2-86E5-6842-0CD7BBEA89A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16" y="1401"/>
              <a:ext cx="129" cy="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dirty="0">
                  <a:solidFill>
                    <a:srgbClr val="0000FF"/>
                  </a:solidFill>
                  <a:latin typeface="Calibri"/>
                  <a:cs typeface="Calibri"/>
                </a:rPr>
                <a:t>s</a:t>
              </a:r>
            </a:p>
          </p:txBody>
        </p:sp>
        <p:sp>
          <p:nvSpPr>
            <p:cNvPr id="12" name="Text Box 19">
              <a:extLst>
                <a:ext uri="{FF2B5EF4-FFF2-40B4-BE49-F238E27FC236}">
                  <a16:creationId xmlns:a16="http://schemas.microsoft.com/office/drawing/2014/main" id="{5517018B-BE11-6C98-A618-C37E4E574B5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24" y="1920"/>
              <a:ext cx="559" cy="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dirty="0">
                  <a:solidFill>
                    <a:srgbClr val="008000"/>
                  </a:solidFill>
                  <a:latin typeface="Calibri"/>
                  <a:cs typeface="Calibri"/>
                </a:rPr>
                <a:t>s, </a:t>
              </a:r>
              <a:r>
                <a:rPr lang="en-US" dirty="0">
                  <a:solidFill>
                    <a:srgbClr val="008000"/>
                  </a:solidFill>
                  <a:latin typeface="Calibri"/>
                  <a:cs typeface="Calibri"/>
                  <a:sym typeface="Symbol" pitchFamily="18" charset="2"/>
                </a:rPr>
                <a:t>(s</a:t>
              </a:r>
              <a:r>
                <a:rPr lang="en-US" dirty="0">
                  <a:solidFill>
                    <a:srgbClr val="008000"/>
                  </a:solidFill>
                  <a:latin typeface="Calibri"/>
                  <a:cs typeface="Calibri"/>
                </a:rPr>
                <a:t>)</a:t>
              </a:r>
            </a:p>
          </p:txBody>
        </p:sp>
        <p:sp>
          <p:nvSpPr>
            <p:cNvPr id="13" name="Text Box 20">
              <a:extLst>
                <a:ext uri="{FF2B5EF4-FFF2-40B4-BE49-F238E27FC236}">
                  <a16:creationId xmlns:a16="http://schemas.microsoft.com/office/drawing/2014/main" id="{8654FAFD-9395-051A-A0AE-039105CBB13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35" y="2271"/>
              <a:ext cx="661" cy="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dirty="0">
                  <a:latin typeface="Calibri"/>
                  <a:cs typeface="Calibri"/>
                </a:rPr>
                <a:t>s,</a:t>
              </a:r>
              <a:r>
                <a:rPr lang="en-US" dirty="0">
                  <a:latin typeface="Calibri"/>
                  <a:cs typeface="Calibri"/>
                  <a:sym typeface="Symbol" pitchFamily="18" charset="2"/>
                </a:rPr>
                <a:t> (s</a:t>
              </a:r>
              <a:r>
                <a:rPr lang="en-US" dirty="0">
                  <a:latin typeface="Calibri"/>
                  <a:cs typeface="Calibri"/>
                </a:rPr>
                <a:t>),s</a:t>
              </a:r>
              <a:r>
                <a:rPr lang="ja-JP" altLang="en-US">
                  <a:latin typeface="Calibri"/>
                  <a:cs typeface="Calibri"/>
                </a:rPr>
                <a:t>’</a:t>
              </a:r>
              <a:endParaRPr lang="en-US" dirty="0">
                <a:latin typeface="Calibri"/>
                <a:cs typeface="Calibri"/>
              </a:endParaRPr>
            </a:p>
          </p:txBody>
        </p:sp>
        <p:sp>
          <p:nvSpPr>
            <p:cNvPr id="14" name="AutoShape 21">
              <a:extLst>
                <a:ext uri="{FF2B5EF4-FFF2-40B4-BE49-F238E27FC236}">
                  <a16:creationId xmlns:a16="http://schemas.microsoft.com/office/drawing/2014/main" id="{4650FB30-82F7-D3FB-F74A-3A63129204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19" y="2499"/>
              <a:ext cx="154" cy="123"/>
            </a:xfrm>
            <a:prstGeom prst="triangle">
              <a:avLst>
                <a:gd name="adj" fmla="val 500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r" rtl="1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5" name="Text Box 22">
              <a:extLst>
                <a:ext uri="{FF2B5EF4-FFF2-40B4-BE49-F238E27FC236}">
                  <a16:creationId xmlns:a16="http://schemas.microsoft.com/office/drawing/2014/main" id="{38AE45FF-292A-9EFE-D336-3431FA96E41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96" y="2448"/>
              <a:ext cx="331" cy="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r" rtl="1">
                <a:spcBef>
                  <a:spcPct val="50000"/>
                </a:spcBef>
              </a:pPr>
              <a:r>
                <a:rPr lang="en-US" dirty="0">
                  <a:solidFill>
                    <a:srgbClr val="0000FF"/>
                  </a:solidFill>
                  <a:latin typeface="Calibri"/>
                  <a:cs typeface="Calibri"/>
                </a:rPr>
                <a:t>s</a:t>
              </a:r>
              <a:r>
                <a:rPr lang="ja-JP" altLang="en-US">
                  <a:solidFill>
                    <a:srgbClr val="0000FF"/>
                  </a:solidFill>
                  <a:latin typeface="Calibri"/>
                  <a:cs typeface="Calibri"/>
                </a:rPr>
                <a:t>’</a:t>
              </a:r>
              <a:endParaRPr lang="en-US" dirty="0">
                <a:solidFill>
                  <a:srgbClr val="0000FF"/>
                </a:solidFill>
                <a:latin typeface="Calibri"/>
                <a:cs typeface="Calibri"/>
              </a:endParaRPr>
            </a:p>
          </p:txBody>
        </p:sp>
      </p:grpSp>
      <p:pic>
        <p:nvPicPr>
          <p:cNvPr id="21" name="그림 20" descr="텍스트이(가) 표시된 사진&#10;&#10;자동 생성된 설명">
            <a:extLst>
              <a:ext uri="{FF2B5EF4-FFF2-40B4-BE49-F238E27FC236}">
                <a16:creationId xmlns:a16="http://schemas.microsoft.com/office/drawing/2014/main" id="{0EC9DC85-A375-C3ED-9A80-6247EA2E3C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306" y="1565575"/>
            <a:ext cx="7919440" cy="4023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0453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0CF678D5-7EA1-8E3E-AC11-147F5E73CE29}"/>
              </a:ext>
            </a:extLst>
          </p:cNvPr>
          <p:cNvSpPr txBox="1">
            <a:spLocks/>
          </p:cNvSpPr>
          <p:nvPr/>
        </p:nvSpPr>
        <p:spPr>
          <a:xfrm>
            <a:off x="471949" y="415638"/>
            <a:ext cx="3719051" cy="718123"/>
          </a:xfrm>
          <a:prstGeom prst="rect">
            <a:avLst/>
          </a:prstGeom>
        </p:spPr>
        <p:txBody>
          <a:bodyPr lIns="9000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A74D3CB6-BFC1-B1B5-20F6-4D4CD17F8382}"/>
              </a:ext>
            </a:extLst>
          </p:cNvPr>
          <p:cNvSpPr txBox="1">
            <a:spLocks/>
          </p:cNvSpPr>
          <p:nvPr/>
        </p:nvSpPr>
        <p:spPr>
          <a:xfrm>
            <a:off x="575598" y="425723"/>
            <a:ext cx="10087920" cy="77584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ore-KR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Example: Grid World</a:t>
            </a:r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101" name="Rectangle 98">
            <a:extLst>
              <a:ext uri="{FF2B5EF4-FFF2-40B4-BE49-F238E27FC236}">
                <a16:creationId xmlns:a16="http://schemas.microsoft.com/office/drawing/2014/main" id="{24F667C5-269B-847B-2E5E-D4DE636FA179}"/>
              </a:ext>
            </a:extLst>
          </p:cNvPr>
          <p:cNvSpPr/>
          <p:nvPr/>
        </p:nvSpPr>
        <p:spPr>
          <a:xfrm>
            <a:off x="9016058" y="6278388"/>
            <a:ext cx="295548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  <a:cs typeface="Calibri"/>
              </a:rPr>
              <a:t>Slide credit: CS188 of Klein and 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  <a:cs typeface="Calibri"/>
              </a:rPr>
              <a:t>Abbee</a:t>
            </a:r>
            <a:endParaRPr lang="en-KR" sz="1400" dirty="0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74C36F34-8928-685D-3EFC-F80ACE6A73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448" y="1320662"/>
            <a:ext cx="6832246" cy="47570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257175" indent="-257175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r>
              <a:rPr lang="en-US" sz="2000" dirty="0">
                <a:solidFill>
                  <a:schemeClr val="accent2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A maze-like problem</a:t>
            </a:r>
          </a:p>
          <a:p>
            <a:pPr marL="600075" lvl="1" indent="-257175" eaLnBrk="0" hangingPunct="0">
              <a:spcBef>
                <a:spcPct val="20000"/>
              </a:spcBef>
              <a:buFont typeface="Wingdings" pitchFamily="2" charset="2"/>
              <a:buChar char="§"/>
            </a:pPr>
            <a:r>
              <a:rPr lang="en-US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The agent lives in a grid</a:t>
            </a:r>
          </a:p>
          <a:p>
            <a:pPr marL="600075" lvl="1" indent="-257175" eaLnBrk="0" hangingPunct="0">
              <a:spcBef>
                <a:spcPct val="20000"/>
              </a:spcBef>
              <a:buFont typeface="Wingdings" pitchFamily="2" charset="2"/>
              <a:buChar char="§"/>
            </a:pPr>
            <a:r>
              <a:rPr lang="en-US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Walls block the agent’</a:t>
            </a:r>
            <a:r>
              <a:rPr lang="en-US" altLang="ja-JP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s path</a:t>
            </a:r>
          </a:p>
          <a:p>
            <a:pPr marL="600075" lvl="1" indent="-257175" eaLnBrk="0" hangingPunct="0">
              <a:spcBef>
                <a:spcPct val="20000"/>
              </a:spcBef>
              <a:buFont typeface="Wingdings" pitchFamily="2" charset="2"/>
              <a:buChar char="§"/>
            </a:pPr>
            <a:endParaRPr lang="en-US" altLang="ja-JP" sz="80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 marL="257175" indent="-257175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r>
              <a:rPr lang="en-US" sz="2000" dirty="0">
                <a:solidFill>
                  <a:schemeClr val="accent2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Noisy movement: </a:t>
            </a:r>
            <a:r>
              <a:rPr lang="en-US" altLang="ja-JP" sz="2000" dirty="0">
                <a:solidFill>
                  <a:schemeClr val="accent2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actions do not always go as planned</a:t>
            </a:r>
          </a:p>
          <a:p>
            <a:pPr marL="600075" lvl="1" indent="-257175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r>
              <a:rPr lang="en-US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80% of the time, the action North takes the agent North </a:t>
            </a:r>
            <a:br>
              <a:rPr lang="en-US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</a:br>
            <a:r>
              <a:rPr lang="en-US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(if there is no wall there)</a:t>
            </a:r>
          </a:p>
          <a:p>
            <a:pPr marL="600075" lvl="1" indent="-257175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r>
              <a:rPr lang="en-US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10% of the time, North takes the agent West; 10% East</a:t>
            </a:r>
          </a:p>
          <a:p>
            <a:pPr marL="600075" lvl="1" indent="-257175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r>
              <a:rPr lang="en-US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If there is a wall in the direction the agent would have been taken, the agent stays put</a:t>
            </a:r>
          </a:p>
          <a:p>
            <a:pPr marL="600075" lvl="1" indent="-257175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sz="80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 marL="257175" indent="-257175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r>
              <a:rPr lang="en-US" sz="2000" dirty="0">
                <a:solidFill>
                  <a:schemeClr val="accent2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The agent receives rewards each time step</a:t>
            </a:r>
          </a:p>
          <a:p>
            <a:pPr marL="600075" lvl="1" indent="-257175" eaLnBrk="0" hangingPunct="0">
              <a:spcBef>
                <a:spcPct val="20000"/>
              </a:spcBef>
              <a:buFont typeface="Wingdings" pitchFamily="2" charset="2"/>
              <a:buChar char="§"/>
            </a:pPr>
            <a:r>
              <a:rPr lang="en-US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Small </a:t>
            </a:r>
            <a:r>
              <a:rPr lang="en-US" altLang="ja-JP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“living” reward each step (can be negative)</a:t>
            </a:r>
          </a:p>
          <a:p>
            <a:pPr marL="600075" lvl="1" indent="-257175" eaLnBrk="0" hangingPunct="0">
              <a:spcBef>
                <a:spcPct val="20000"/>
              </a:spcBef>
              <a:buFont typeface="Wingdings" pitchFamily="2" charset="2"/>
              <a:buChar char="§"/>
            </a:pPr>
            <a:r>
              <a:rPr lang="en-US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Big rewards come at the end (good or bad)</a:t>
            </a:r>
          </a:p>
          <a:p>
            <a:pPr marL="600075" lvl="1" indent="-257175" eaLnBrk="0" hangingPunct="0">
              <a:spcBef>
                <a:spcPct val="20000"/>
              </a:spcBef>
              <a:buFont typeface="Wingdings" pitchFamily="2" charset="2"/>
              <a:buChar char="§"/>
            </a:pPr>
            <a:endParaRPr lang="en-US" sz="80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 marL="257175" indent="-257175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r>
              <a:rPr lang="en-US" sz="2000" dirty="0">
                <a:solidFill>
                  <a:schemeClr val="accent2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Goal: maximize sum of rewards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99DBBF3-D9D9-6B07-827C-95C81DE910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02542" y="1923626"/>
            <a:ext cx="4180639" cy="301074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395978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0CF678D5-7EA1-8E3E-AC11-147F5E73CE29}"/>
              </a:ext>
            </a:extLst>
          </p:cNvPr>
          <p:cNvSpPr txBox="1">
            <a:spLocks/>
          </p:cNvSpPr>
          <p:nvPr/>
        </p:nvSpPr>
        <p:spPr>
          <a:xfrm>
            <a:off x="471949" y="415638"/>
            <a:ext cx="3719051" cy="718123"/>
          </a:xfrm>
          <a:prstGeom prst="rect">
            <a:avLst/>
          </a:prstGeom>
        </p:spPr>
        <p:txBody>
          <a:bodyPr lIns="9000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A74D3CB6-BFC1-B1B5-20F6-4D4CD17F8382}"/>
              </a:ext>
            </a:extLst>
          </p:cNvPr>
          <p:cNvSpPr txBox="1">
            <a:spLocks/>
          </p:cNvSpPr>
          <p:nvPr/>
        </p:nvSpPr>
        <p:spPr>
          <a:xfrm>
            <a:off x="575598" y="425723"/>
            <a:ext cx="8734657" cy="77584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ore-KR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Example: Policy Evaluation</a:t>
            </a:r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9" name="Rectangle 98">
            <a:extLst>
              <a:ext uri="{FF2B5EF4-FFF2-40B4-BE49-F238E27FC236}">
                <a16:creationId xmlns:a16="http://schemas.microsoft.com/office/drawing/2014/main" id="{591205CE-3068-2A6A-457B-1FD83A76CBF4}"/>
              </a:ext>
            </a:extLst>
          </p:cNvPr>
          <p:cNvSpPr/>
          <p:nvPr/>
        </p:nvSpPr>
        <p:spPr>
          <a:xfrm>
            <a:off x="9016058" y="6278388"/>
            <a:ext cx="295548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  <a:cs typeface="Calibri"/>
              </a:rPr>
              <a:t>Slide credit: CS188 of Klein and 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  <a:cs typeface="Calibri"/>
              </a:rPr>
              <a:t>Abbee</a:t>
            </a:r>
            <a:endParaRPr lang="en-KR" sz="1400" dirty="0"/>
          </a:p>
        </p:txBody>
      </p:sp>
      <p:pic>
        <p:nvPicPr>
          <p:cNvPr id="5" name="그림 4" descr="화살이(가) 표시된 사진&#10;&#10;자동 생성된 설명">
            <a:extLst>
              <a:ext uri="{FF2B5EF4-FFF2-40B4-BE49-F238E27FC236}">
                <a16:creationId xmlns:a16="http://schemas.microsoft.com/office/drawing/2014/main" id="{0AB91B75-8CCB-5F45-D863-EF806DD7BD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9131" y="1781299"/>
            <a:ext cx="8633738" cy="3871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4163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0CF678D5-7EA1-8E3E-AC11-147F5E73CE29}"/>
              </a:ext>
            </a:extLst>
          </p:cNvPr>
          <p:cNvSpPr txBox="1">
            <a:spLocks/>
          </p:cNvSpPr>
          <p:nvPr/>
        </p:nvSpPr>
        <p:spPr>
          <a:xfrm>
            <a:off x="471949" y="415638"/>
            <a:ext cx="3719051" cy="718123"/>
          </a:xfrm>
          <a:prstGeom prst="rect">
            <a:avLst/>
          </a:prstGeom>
        </p:spPr>
        <p:txBody>
          <a:bodyPr lIns="9000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A74D3CB6-BFC1-B1B5-20F6-4D4CD17F8382}"/>
              </a:ext>
            </a:extLst>
          </p:cNvPr>
          <p:cNvSpPr txBox="1">
            <a:spLocks/>
          </p:cNvSpPr>
          <p:nvPr/>
        </p:nvSpPr>
        <p:spPr>
          <a:xfrm>
            <a:off x="575598" y="425723"/>
            <a:ext cx="8734657" cy="77584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ore-KR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Example: Policy Evaluation</a:t>
            </a:r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9" name="Rectangle 98">
            <a:extLst>
              <a:ext uri="{FF2B5EF4-FFF2-40B4-BE49-F238E27FC236}">
                <a16:creationId xmlns:a16="http://schemas.microsoft.com/office/drawing/2014/main" id="{591205CE-3068-2A6A-457B-1FD83A76CBF4}"/>
              </a:ext>
            </a:extLst>
          </p:cNvPr>
          <p:cNvSpPr/>
          <p:nvPr/>
        </p:nvSpPr>
        <p:spPr>
          <a:xfrm>
            <a:off x="9016058" y="6278388"/>
            <a:ext cx="295548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  <a:cs typeface="Calibri"/>
              </a:rPr>
              <a:t>Slide credit: CS188 of Klein and 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  <a:cs typeface="Calibri"/>
              </a:rPr>
              <a:t>Abbee</a:t>
            </a:r>
            <a:endParaRPr lang="en-KR" sz="14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8124DC4-C060-E363-58CA-9035F9FDE6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9450" y="1514672"/>
            <a:ext cx="7860475" cy="4249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6067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0CF678D5-7EA1-8E3E-AC11-147F5E73CE29}"/>
              </a:ext>
            </a:extLst>
          </p:cNvPr>
          <p:cNvSpPr txBox="1">
            <a:spLocks/>
          </p:cNvSpPr>
          <p:nvPr/>
        </p:nvSpPr>
        <p:spPr>
          <a:xfrm>
            <a:off x="471949" y="415638"/>
            <a:ext cx="3719051" cy="718123"/>
          </a:xfrm>
          <a:prstGeom prst="rect">
            <a:avLst/>
          </a:prstGeom>
        </p:spPr>
        <p:txBody>
          <a:bodyPr lIns="9000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A74D3CB6-BFC1-B1B5-20F6-4D4CD17F8382}"/>
              </a:ext>
            </a:extLst>
          </p:cNvPr>
          <p:cNvSpPr txBox="1">
            <a:spLocks/>
          </p:cNvSpPr>
          <p:nvPr/>
        </p:nvSpPr>
        <p:spPr>
          <a:xfrm>
            <a:off x="575598" y="425723"/>
            <a:ext cx="6596727" cy="77584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ore-KR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Policy Methods</a:t>
            </a:r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9" name="Rectangle 98">
            <a:extLst>
              <a:ext uri="{FF2B5EF4-FFF2-40B4-BE49-F238E27FC236}">
                <a16:creationId xmlns:a16="http://schemas.microsoft.com/office/drawing/2014/main" id="{591205CE-3068-2A6A-457B-1FD83A76CBF4}"/>
              </a:ext>
            </a:extLst>
          </p:cNvPr>
          <p:cNvSpPr/>
          <p:nvPr/>
        </p:nvSpPr>
        <p:spPr>
          <a:xfrm>
            <a:off x="9016058" y="6278388"/>
            <a:ext cx="295548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  <a:cs typeface="Calibri"/>
              </a:rPr>
              <a:t>Slide credit: CS188 of Klein and 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  <a:cs typeface="Calibri"/>
              </a:rPr>
              <a:t>Abbee</a:t>
            </a:r>
            <a:endParaRPr lang="en-KR" sz="1400" dirty="0"/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A00E4FE3-E7DE-9F1C-6A0E-091094D27C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598" y="1407721"/>
            <a:ext cx="8765724" cy="445869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6C361D6-A7E4-90E0-91DB-F7D580598C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77878" y="2130341"/>
            <a:ext cx="2415556" cy="2383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4380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0CF678D5-7EA1-8E3E-AC11-147F5E73CE29}"/>
              </a:ext>
            </a:extLst>
          </p:cNvPr>
          <p:cNvSpPr txBox="1">
            <a:spLocks/>
          </p:cNvSpPr>
          <p:nvPr/>
        </p:nvSpPr>
        <p:spPr>
          <a:xfrm>
            <a:off x="471949" y="415638"/>
            <a:ext cx="3719051" cy="718123"/>
          </a:xfrm>
          <a:prstGeom prst="rect">
            <a:avLst/>
          </a:prstGeom>
        </p:spPr>
        <p:txBody>
          <a:bodyPr lIns="9000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A74D3CB6-BFC1-B1B5-20F6-4D4CD17F8382}"/>
              </a:ext>
            </a:extLst>
          </p:cNvPr>
          <p:cNvSpPr txBox="1">
            <a:spLocks/>
          </p:cNvSpPr>
          <p:nvPr/>
        </p:nvSpPr>
        <p:spPr>
          <a:xfrm>
            <a:off x="575598" y="425723"/>
            <a:ext cx="6596727" cy="77584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ore-KR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Policy Extraction</a:t>
            </a:r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9" name="Rectangle 98">
            <a:extLst>
              <a:ext uri="{FF2B5EF4-FFF2-40B4-BE49-F238E27FC236}">
                <a16:creationId xmlns:a16="http://schemas.microsoft.com/office/drawing/2014/main" id="{591205CE-3068-2A6A-457B-1FD83A76CBF4}"/>
              </a:ext>
            </a:extLst>
          </p:cNvPr>
          <p:cNvSpPr/>
          <p:nvPr/>
        </p:nvSpPr>
        <p:spPr>
          <a:xfrm>
            <a:off x="9016058" y="6278388"/>
            <a:ext cx="295548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  <a:cs typeface="Calibri"/>
              </a:rPr>
              <a:t>Slide credit: CS188 of Klein and 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  <a:cs typeface="Calibri"/>
              </a:rPr>
              <a:t>Abbee</a:t>
            </a:r>
            <a:endParaRPr lang="en-KR" sz="1400" dirty="0"/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3F86A0BD-5EF4-573E-D392-E255491CEB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98199" y="1817338"/>
            <a:ext cx="4995602" cy="392466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3447158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0CF678D5-7EA1-8E3E-AC11-147F5E73CE29}"/>
              </a:ext>
            </a:extLst>
          </p:cNvPr>
          <p:cNvSpPr txBox="1">
            <a:spLocks/>
          </p:cNvSpPr>
          <p:nvPr/>
        </p:nvSpPr>
        <p:spPr>
          <a:xfrm>
            <a:off x="471949" y="415638"/>
            <a:ext cx="3719051" cy="718123"/>
          </a:xfrm>
          <a:prstGeom prst="rect">
            <a:avLst/>
          </a:prstGeom>
        </p:spPr>
        <p:txBody>
          <a:bodyPr lIns="9000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A74D3CB6-BFC1-B1B5-20F6-4D4CD17F8382}"/>
              </a:ext>
            </a:extLst>
          </p:cNvPr>
          <p:cNvSpPr txBox="1">
            <a:spLocks/>
          </p:cNvSpPr>
          <p:nvPr/>
        </p:nvSpPr>
        <p:spPr>
          <a:xfrm>
            <a:off x="575598" y="425723"/>
            <a:ext cx="8877160" cy="77584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ore-KR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Computing Actions from Values</a:t>
            </a:r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9" name="Rectangle 98">
            <a:extLst>
              <a:ext uri="{FF2B5EF4-FFF2-40B4-BE49-F238E27FC236}">
                <a16:creationId xmlns:a16="http://schemas.microsoft.com/office/drawing/2014/main" id="{591205CE-3068-2A6A-457B-1FD83A76CBF4}"/>
              </a:ext>
            </a:extLst>
          </p:cNvPr>
          <p:cNvSpPr/>
          <p:nvPr/>
        </p:nvSpPr>
        <p:spPr>
          <a:xfrm>
            <a:off x="9016058" y="6278388"/>
            <a:ext cx="295548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  <a:cs typeface="Calibri"/>
              </a:rPr>
              <a:t>Slide credit: CS188 of Klein and 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  <a:cs typeface="Calibri"/>
              </a:rPr>
              <a:t>Abbee</a:t>
            </a:r>
            <a:endParaRPr lang="en-KR" sz="1400" dirty="0"/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54FED5B1-D9CC-F4FD-6C97-3AD53B6949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478" y="1634836"/>
            <a:ext cx="9479530" cy="3398322"/>
          </a:xfrm>
          <a:prstGeom prst="rect">
            <a:avLst/>
          </a:prstGeom>
        </p:spPr>
      </p:pic>
      <p:pic>
        <p:nvPicPr>
          <p:cNvPr id="5" name="Picture 3">
            <a:extLst>
              <a:ext uri="{FF2B5EF4-FFF2-40B4-BE49-F238E27FC236}">
                <a16:creationId xmlns:a16="http://schemas.microsoft.com/office/drawing/2014/main" id="{EE12BDB9-782D-DAF6-7134-4359454378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75" t="22147" r="62711" b="41695"/>
          <a:stretch/>
        </p:blipFill>
        <p:spPr bwMode="auto">
          <a:xfrm>
            <a:off x="7991624" y="1770263"/>
            <a:ext cx="2735699" cy="2114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094533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B6F6CB4B-9A16-5D16-6F6F-3C971F2E3C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375" y="1607451"/>
            <a:ext cx="9193772" cy="3961410"/>
          </a:xfrm>
          <a:prstGeom prst="rect">
            <a:avLst/>
          </a:prstGeom>
        </p:spPr>
      </p:pic>
      <p:sp>
        <p:nvSpPr>
          <p:cNvPr id="3" name="제목 1">
            <a:extLst>
              <a:ext uri="{FF2B5EF4-FFF2-40B4-BE49-F238E27FC236}">
                <a16:creationId xmlns:a16="http://schemas.microsoft.com/office/drawing/2014/main" id="{0CF678D5-7EA1-8E3E-AC11-147F5E73CE29}"/>
              </a:ext>
            </a:extLst>
          </p:cNvPr>
          <p:cNvSpPr txBox="1">
            <a:spLocks/>
          </p:cNvSpPr>
          <p:nvPr/>
        </p:nvSpPr>
        <p:spPr>
          <a:xfrm>
            <a:off x="471949" y="415638"/>
            <a:ext cx="3719051" cy="718123"/>
          </a:xfrm>
          <a:prstGeom prst="rect">
            <a:avLst/>
          </a:prstGeom>
        </p:spPr>
        <p:txBody>
          <a:bodyPr lIns="9000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A74D3CB6-BFC1-B1B5-20F6-4D4CD17F8382}"/>
              </a:ext>
            </a:extLst>
          </p:cNvPr>
          <p:cNvSpPr txBox="1">
            <a:spLocks/>
          </p:cNvSpPr>
          <p:nvPr/>
        </p:nvSpPr>
        <p:spPr>
          <a:xfrm>
            <a:off x="575598" y="425723"/>
            <a:ext cx="9910314" cy="77584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ore-KR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Counting Actions from Q-Values</a:t>
            </a:r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9" name="Rectangle 98">
            <a:extLst>
              <a:ext uri="{FF2B5EF4-FFF2-40B4-BE49-F238E27FC236}">
                <a16:creationId xmlns:a16="http://schemas.microsoft.com/office/drawing/2014/main" id="{591205CE-3068-2A6A-457B-1FD83A76CBF4}"/>
              </a:ext>
            </a:extLst>
          </p:cNvPr>
          <p:cNvSpPr/>
          <p:nvPr/>
        </p:nvSpPr>
        <p:spPr>
          <a:xfrm>
            <a:off x="9016058" y="6278388"/>
            <a:ext cx="295548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  <a:cs typeface="Calibri"/>
              </a:rPr>
              <a:t>Slide credit: CS188 of Klein and 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  <a:cs typeface="Calibri"/>
              </a:rPr>
              <a:t>Abbee</a:t>
            </a:r>
            <a:endParaRPr lang="en-KR" sz="1400" dirty="0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8314E78A-47F1-D995-36A2-394D60365C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41" t="20051" r="58223" b="36486"/>
          <a:stretch/>
        </p:blipFill>
        <p:spPr bwMode="auto">
          <a:xfrm>
            <a:off x="8055615" y="1747833"/>
            <a:ext cx="3418010" cy="25921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363195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0CF678D5-7EA1-8E3E-AC11-147F5E73CE29}"/>
              </a:ext>
            </a:extLst>
          </p:cNvPr>
          <p:cNvSpPr txBox="1">
            <a:spLocks/>
          </p:cNvSpPr>
          <p:nvPr/>
        </p:nvSpPr>
        <p:spPr>
          <a:xfrm>
            <a:off x="471949" y="415638"/>
            <a:ext cx="3719051" cy="718123"/>
          </a:xfrm>
          <a:prstGeom prst="rect">
            <a:avLst/>
          </a:prstGeom>
        </p:spPr>
        <p:txBody>
          <a:bodyPr lIns="9000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A74D3CB6-BFC1-B1B5-20F6-4D4CD17F8382}"/>
              </a:ext>
            </a:extLst>
          </p:cNvPr>
          <p:cNvSpPr txBox="1">
            <a:spLocks/>
          </p:cNvSpPr>
          <p:nvPr/>
        </p:nvSpPr>
        <p:spPr>
          <a:xfrm>
            <a:off x="575598" y="425723"/>
            <a:ext cx="6596727" cy="77584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ore-KR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Policy Iteration</a:t>
            </a:r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9" name="Rectangle 98">
            <a:extLst>
              <a:ext uri="{FF2B5EF4-FFF2-40B4-BE49-F238E27FC236}">
                <a16:creationId xmlns:a16="http://schemas.microsoft.com/office/drawing/2014/main" id="{591205CE-3068-2A6A-457B-1FD83A76CBF4}"/>
              </a:ext>
            </a:extLst>
          </p:cNvPr>
          <p:cNvSpPr/>
          <p:nvPr/>
        </p:nvSpPr>
        <p:spPr>
          <a:xfrm>
            <a:off x="9016058" y="6278388"/>
            <a:ext cx="295548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  <a:cs typeface="Calibri"/>
              </a:rPr>
              <a:t>Slide credit: CS188 of Klein and 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  <a:cs typeface="Calibri"/>
              </a:rPr>
              <a:t>Abbee</a:t>
            </a:r>
            <a:endParaRPr lang="en-KR" sz="1400" dirty="0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F1D5D5AE-CC83-281A-3C37-29E543FF2E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03047" y="1467540"/>
            <a:ext cx="5985906" cy="392292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933153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0CF678D5-7EA1-8E3E-AC11-147F5E73CE29}"/>
              </a:ext>
            </a:extLst>
          </p:cNvPr>
          <p:cNvSpPr txBox="1">
            <a:spLocks/>
          </p:cNvSpPr>
          <p:nvPr/>
        </p:nvSpPr>
        <p:spPr>
          <a:xfrm>
            <a:off x="471949" y="415638"/>
            <a:ext cx="3719051" cy="718123"/>
          </a:xfrm>
          <a:prstGeom prst="rect">
            <a:avLst/>
          </a:prstGeom>
        </p:spPr>
        <p:txBody>
          <a:bodyPr lIns="9000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A74D3CB6-BFC1-B1B5-20F6-4D4CD17F8382}"/>
              </a:ext>
            </a:extLst>
          </p:cNvPr>
          <p:cNvSpPr txBox="1">
            <a:spLocks/>
          </p:cNvSpPr>
          <p:nvPr/>
        </p:nvSpPr>
        <p:spPr>
          <a:xfrm>
            <a:off x="575598" y="425723"/>
            <a:ext cx="9114667" cy="77584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ore-KR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Problem with Value Iteration</a:t>
            </a:r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9" name="Rectangle 98">
            <a:extLst>
              <a:ext uri="{FF2B5EF4-FFF2-40B4-BE49-F238E27FC236}">
                <a16:creationId xmlns:a16="http://schemas.microsoft.com/office/drawing/2014/main" id="{591205CE-3068-2A6A-457B-1FD83A76CBF4}"/>
              </a:ext>
            </a:extLst>
          </p:cNvPr>
          <p:cNvSpPr/>
          <p:nvPr/>
        </p:nvSpPr>
        <p:spPr>
          <a:xfrm>
            <a:off x="9016058" y="6278388"/>
            <a:ext cx="295548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  <a:cs typeface="Calibri"/>
              </a:rPr>
              <a:t>Slide credit: CS188 of Klein and 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  <a:cs typeface="Calibri"/>
              </a:rPr>
              <a:t>Abbee</a:t>
            </a:r>
            <a:endParaRPr lang="en-KR" sz="1400" dirty="0"/>
          </a:p>
        </p:txBody>
      </p:sp>
      <p:pic>
        <p:nvPicPr>
          <p:cNvPr id="26" name="그림 25" descr="텍스트이(가) 표시된 사진&#10;&#10;자동 생성된 설명">
            <a:extLst>
              <a:ext uri="{FF2B5EF4-FFF2-40B4-BE49-F238E27FC236}">
                <a16:creationId xmlns:a16="http://schemas.microsoft.com/office/drawing/2014/main" id="{2C09E7DE-21B0-1FD3-C0FC-359D956512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197" y="1651046"/>
            <a:ext cx="9096393" cy="4084736"/>
          </a:xfrm>
          <a:prstGeom prst="rect">
            <a:avLst/>
          </a:prstGeom>
        </p:spPr>
      </p:pic>
      <p:grpSp>
        <p:nvGrpSpPr>
          <p:cNvPr id="5" name="Group 5">
            <a:extLst>
              <a:ext uri="{FF2B5EF4-FFF2-40B4-BE49-F238E27FC236}">
                <a16:creationId xmlns:a16="http://schemas.microsoft.com/office/drawing/2014/main" id="{0BB4FBC8-B862-4CE4-CF26-B308185FC315}"/>
              </a:ext>
            </a:extLst>
          </p:cNvPr>
          <p:cNvGrpSpPr>
            <a:grpSpLocks/>
          </p:cNvGrpSpPr>
          <p:nvPr/>
        </p:nvGrpSpPr>
        <p:grpSpPr bwMode="auto">
          <a:xfrm>
            <a:off x="8547264" y="2019181"/>
            <a:ext cx="2556165" cy="2647822"/>
            <a:chOff x="2400" y="1401"/>
            <a:chExt cx="1392" cy="1272"/>
          </a:xfrm>
        </p:grpSpPr>
        <p:sp>
          <p:nvSpPr>
            <p:cNvPr id="6" name="AutoShape 5">
              <a:extLst>
                <a:ext uri="{FF2B5EF4-FFF2-40B4-BE49-F238E27FC236}">
                  <a16:creationId xmlns:a16="http://schemas.microsoft.com/office/drawing/2014/main" id="{D21B844A-CF80-4D29-5463-9E39DCB483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70" y="1488"/>
              <a:ext cx="155" cy="124"/>
            </a:xfrm>
            <a:prstGeom prst="triangle">
              <a:avLst>
                <a:gd name="adj" fmla="val 500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C9E2EA19-6FB7-1DA0-149B-D57B16AEE71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529" y="1617"/>
              <a:ext cx="1263" cy="361"/>
              <a:chOff x="1584" y="1680"/>
              <a:chExt cx="2352" cy="336"/>
            </a:xfrm>
          </p:grpSpPr>
          <p:sp>
            <p:nvSpPr>
              <p:cNvPr id="21" name="Line 7">
                <a:extLst>
                  <a:ext uri="{FF2B5EF4-FFF2-40B4-BE49-F238E27FC236}">
                    <a16:creationId xmlns:a16="http://schemas.microsoft.com/office/drawing/2014/main" id="{E9E2BFF6-20A2-654C-0AB3-9A5C49D19BA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584" y="1680"/>
                <a:ext cx="1152" cy="336"/>
              </a:xfrm>
              <a:prstGeom prst="line">
                <a:avLst/>
              </a:prstGeom>
              <a:noFill/>
              <a:ln w="28575">
                <a:solidFill>
                  <a:srgbClr val="C00000"/>
                </a:solidFill>
                <a:prstDash val="solid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22" name="Line 8">
                <a:extLst>
                  <a:ext uri="{FF2B5EF4-FFF2-40B4-BE49-F238E27FC236}">
                    <a16:creationId xmlns:a16="http://schemas.microsoft.com/office/drawing/2014/main" id="{B43A38BD-9BB4-8941-D68D-F093C85F19F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36" y="1680"/>
                <a:ext cx="1200" cy="288"/>
              </a:xfrm>
              <a:prstGeom prst="line">
                <a:avLst/>
              </a:prstGeom>
              <a:noFill/>
              <a:ln w="28575">
                <a:solidFill>
                  <a:srgbClr val="C00000"/>
                </a:solidFill>
                <a:prstDash val="solid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23" name="Line 9">
                <a:extLst>
                  <a:ext uri="{FF2B5EF4-FFF2-40B4-BE49-F238E27FC236}">
                    <a16:creationId xmlns:a16="http://schemas.microsoft.com/office/drawing/2014/main" id="{EF48E34D-C2D8-C191-416E-9355F05AC86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304" y="1680"/>
                <a:ext cx="432" cy="336"/>
              </a:xfrm>
              <a:prstGeom prst="line">
                <a:avLst/>
              </a:prstGeom>
              <a:noFill/>
              <a:ln w="28575">
                <a:solidFill>
                  <a:srgbClr val="C00000"/>
                </a:solidFill>
                <a:prstDash val="solid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24" name="Line 10">
                <a:extLst>
                  <a:ext uri="{FF2B5EF4-FFF2-40B4-BE49-F238E27FC236}">
                    <a16:creationId xmlns:a16="http://schemas.microsoft.com/office/drawing/2014/main" id="{3DC9CF3E-32A1-A378-859A-8D9770DAFB9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36" y="1680"/>
                <a:ext cx="432" cy="288"/>
              </a:xfrm>
              <a:prstGeom prst="line">
                <a:avLst/>
              </a:prstGeom>
              <a:noFill/>
              <a:ln w="28575">
                <a:solidFill>
                  <a:srgbClr val="C00000"/>
                </a:solidFill>
                <a:prstDash val="solid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</p:grpSp>
        <p:sp>
          <p:nvSpPr>
            <p:cNvPr id="8" name="Oval 11">
              <a:extLst>
                <a:ext uri="{FF2B5EF4-FFF2-40B4-BE49-F238E27FC236}">
                  <a16:creationId xmlns:a16="http://schemas.microsoft.com/office/drawing/2014/main" id="{2AA0D021-3393-1143-2785-A02CE40AB7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64" y="1978"/>
              <a:ext cx="129" cy="129"/>
            </a:xfrm>
            <a:prstGeom prst="ellipse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grpSp>
          <p:nvGrpSpPr>
            <p:cNvPr id="10" name="Group 12">
              <a:extLst>
                <a:ext uri="{FF2B5EF4-FFF2-40B4-BE49-F238E27FC236}">
                  <a16:creationId xmlns:a16="http://schemas.microsoft.com/office/drawing/2014/main" id="{E5DDDDE6-6F88-7F94-7E46-029E41C83CC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00" y="2108"/>
              <a:ext cx="1057" cy="387"/>
              <a:chOff x="1536" y="2399"/>
              <a:chExt cx="1584" cy="625"/>
            </a:xfrm>
          </p:grpSpPr>
          <p:sp>
            <p:nvSpPr>
              <p:cNvPr id="17" name="Line 13">
                <a:extLst>
                  <a:ext uri="{FF2B5EF4-FFF2-40B4-BE49-F238E27FC236}">
                    <a16:creationId xmlns:a16="http://schemas.microsoft.com/office/drawing/2014/main" id="{BC3D4C29-B937-2A65-A8AA-286C3E2B92E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536" y="2400"/>
                <a:ext cx="776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18" name="Line 14">
                <a:extLst>
                  <a:ext uri="{FF2B5EF4-FFF2-40B4-BE49-F238E27FC236}">
                    <a16:creationId xmlns:a16="http://schemas.microsoft.com/office/drawing/2014/main" id="{5059AB7E-203A-6E66-872A-EBDA9DE7C64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12" y="2399"/>
                <a:ext cx="808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19" name="Line 15">
                <a:extLst>
                  <a:ext uri="{FF2B5EF4-FFF2-40B4-BE49-F238E27FC236}">
                    <a16:creationId xmlns:a16="http://schemas.microsoft.com/office/drawing/2014/main" id="{8AEE1AA9-D473-7824-3DB9-BD9B0268DB5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021" y="2400"/>
                <a:ext cx="291" cy="624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20" name="Line 16">
                <a:extLst>
                  <a:ext uri="{FF2B5EF4-FFF2-40B4-BE49-F238E27FC236}">
                    <a16:creationId xmlns:a16="http://schemas.microsoft.com/office/drawing/2014/main" id="{73A56D97-4ED7-F945-A169-F26FB7275A5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280" cy="62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</p:grpSp>
        <p:sp>
          <p:nvSpPr>
            <p:cNvPr id="11" name="Text Box 17">
              <a:extLst>
                <a:ext uri="{FF2B5EF4-FFF2-40B4-BE49-F238E27FC236}">
                  <a16:creationId xmlns:a16="http://schemas.microsoft.com/office/drawing/2014/main" id="{2E9FB8AB-D46D-A420-CA68-4178CB1C365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61" y="1680"/>
              <a:ext cx="129" cy="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dirty="0">
                  <a:solidFill>
                    <a:srgbClr val="C00000"/>
                  </a:solidFill>
                  <a:latin typeface="Calibri"/>
                  <a:cs typeface="Calibri"/>
                </a:rPr>
                <a:t>a</a:t>
              </a:r>
            </a:p>
          </p:txBody>
        </p:sp>
        <p:sp>
          <p:nvSpPr>
            <p:cNvPr id="12" name="Text Box 18">
              <a:extLst>
                <a:ext uri="{FF2B5EF4-FFF2-40B4-BE49-F238E27FC236}">
                  <a16:creationId xmlns:a16="http://schemas.microsoft.com/office/drawing/2014/main" id="{F57A1A95-3237-6EC7-1B96-B02F3FF5F58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16" y="1401"/>
              <a:ext cx="129" cy="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dirty="0">
                  <a:solidFill>
                    <a:srgbClr val="0000FF"/>
                  </a:solidFill>
                  <a:latin typeface="Calibri"/>
                  <a:cs typeface="Calibri"/>
                </a:rPr>
                <a:t>s</a:t>
              </a:r>
            </a:p>
          </p:txBody>
        </p:sp>
        <p:sp>
          <p:nvSpPr>
            <p:cNvPr id="14" name="Text Box 20">
              <a:extLst>
                <a:ext uri="{FF2B5EF4-FFF2-40B4-BE49-F238E27FC236}">
                  <a16:creationId xmlns:a16="http://schemas.microsoft.com/office/drawing/2014/main" id="{86C2C44B-05F5-D4B5-8A06-4F148981DFF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09" y="2261"/>
              <a:ext cx="504" cy="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dirty="0" err="1">
                  <a:latin typeface="Calibri"/>
                  <a:cs typeface="Calibri"/>
                </a:rPr>
                <a:t>s,a,s</a:t>
              </a:r>
              <a:r>
                <a:rPr lang="ja-JP" altLang="en-US">
                  <a:latin typeface="Calibri"/>
                  <a:cs typeface="Calibri"/>
                </a:rPr>
                <a:t>’</a:t>
              </a:r>
              <a:endParaRPr lang="en-US" dirty="0">
                <a:latin typeface="Calibri"/>
                <a:cs typeface="Calibri"/>
              </a:endParaRPr>
            </a:p>
          </p:txBody>
        </p:sp>
        <p:sp>
          <p:nvSpPr>
            <p:cNvPr id="15" name="AutoShape 21">
              <a:extLst>
                <a:ext uri="{FF2B5EF4-FFF2-40B4-BE49-F238E27FC236}">
                  <a16:creationId xmlns:a16="http://schemas.microsoft.com/office/drawing/2014/main" id="{08D46038-B0F2-4CBC-9B3C-7861E4CF51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19" y="2499"/>
              <a:ext cx="154" cy="123"/>
            </a:xfrm>
            <a:prstGeom prst="triangle">
              <a:avLst>
                <a:gd name="adj" fmla="val 500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r" rtl="1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6" name="Text Box 22">
              <a:extLst>
                <a:ext uri="{FF2B5EF4-FFF2-40B4-BE49-F238E27FC236}">
                  <a16:creationId xmlns:a16="http://schemas.microsoft.com/office/drawing/2014/main" id="{493F9D36-BCC8-92E2-2DE8-A5922D97F50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96" y="2448"/>
              <a:ext cx="331" cy="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r" rtl="1">
                <a:spcBef>
                  <a:spcPct val="50000"/>
                </a:spcBef>
              </a:pPr>
              <a:r>
                <a:rPr lang="en-US" dirty="0">
                  <a:solidFill>
                    <a:srgbClr val="0000FF"/>
                  </a:solidFill>
                  <a:latin typeface="Calibri"/>
                  <a:cs typeface="Calibri"/>
                </a:rPr>
                <a:t>s</a:t>
              </a:r>
              <a:r>
                <a:rPr lang="ja-JP" altLang="en-US">
                  <a:solidFill>
                    <a:srgbClr val="0000FF"/>
                  </a:solidFill>
                  <a:latin typeface="Calibri"/>
                  <a:cs typeface="Calibri"/>
                </a:rPr>
                <a:t>’</a:t>
              </a:r>
              <a:endParaRPr lang="en-US" dirty="0">
                <a:solidFill>
                  <a:srgbClr val="0000FF"/>
                </a:solidFill>
                <a:latin typeface="Calibri"/>
                <a:cs typeface="Calibri"/>
              </a:endParaRPr>
            </a:p>
          </p:txBody>
        </p:sp>
        <p:sp>
          <p:nvSpPr>
            <p:cNvPr id="13" name="Text Box 19">
              <a:extLst>
                <a:ext uri="{FF2B5EF4-FFF2-40B4-BE49-F238E27FC236}">
                  <a16:creationId xmlns:a16="http://schemas.microsoft.com/office/drawing/2014/main" id="{696F154A-744B-070C-2826-4EAC5C2E3CE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24" y="1920"/>
              <a:ext cx="559" cy="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dirty="0">
                  <a:solidFill>
                    <a:srgbClr val="008000"/>
                  </a:solidFill>
                  <a:latin typeface="Calibri"/>
                  <a:cs typeface="Calibri"/>
                </a:rPr>
                <a:t>s, 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5007061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0CF678D5-7EA1-8E3E-AC11-147F5E73CE29}"/>
              </a:ext>
            </a:extLst>
          </p:cNvPr>
          <p:cNvSpPr txBox="1">
            <a:spLocks/>
          </p:cNvSpPr>
          <p:nvPr/>
        </p:nvSpPr>
        <p:spPr>
          <a:xfrm>
            <a:off x="471949" y="415638"/>
            <a:ext cx="3719051" cy="718123"/>
          </a:xfrm>
          <a:prstGeom prst="rect">
            <a:avLst/>
          </a:prstGeom>
        </p:spPr>
        <p:txBody>
          <a:bodyPr lIns="9000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A74D3CB6-BFC1-B1B5-20F6-4D4CD17F8382}"/>
              </a:ext>
            </a:extLst>
          </p:cNvPr>
          <p:cNvSpPr txBox="1">
            <a:spLocks/>
          </p:cNvSpPr>
          <p:nvPr/>
        </p:nvSpPr>
        <p:spPr>
          <a:xfrm>
            <a:off x="575598" y="425723"/>
            <a:ext cx="9114667" cy="77584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ore-KR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Policy Iteration</a:t>
            </a:r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9" name="Rectangle 98">
            <a:extLst>
              <a:ext uri="{FF2B5EF4-FFF2-40B4-BE49-F238E27FC236}">
                <a16:creationId xmlns:a16="http://schemas.microsoft.com/office/drawing/2014/main" id="{591205CE-3068-2A6A-457B-1FD83A76CBF4}"/>
              </a:ext>
            </a:extLst>
          </p:cNvPr>
          <p:cNvSpPr/>
          <p:nvPr/>
        </p:nvSpPr>
        <p:spPr>
          <a:xfrm>
            <a:off x="9016058" y="6278388"/>
            <a:ext cx="295548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  <a:cs typeface="Calibri"/>
              </a:rPr>
              <a:t>Slide credit: CS188 of Klein and 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  <a:cs typeface="Calibri"/>
              </a:rPr>
              <a:t>Abbee</a:t>
            </a:r>
            <a:endParaRPr lang="en-KR" sz="1400" dirty="0"/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AFD69019-47E1-EC1A-BE8F-8D6063BCCEED}"/>
              </a:ext>
            </a:extLst>
          </p:cNvPr>
          <p:cNvSpPr txBox="1">
            <a:spLocks noChangeArrowheads="1"/>
          </p:cNvSpPr>
          <p:nvPr/>
        </p:nvSpPr>
        <p:spPr>
          <a:xfrm>
            <a:off x="575598" y="1428395"/>
            <a:ext cx="9687578" cy="484999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Alternative approach for optimal values:</a:t>
            </a:r>
          </a:p>
          <a:p>
            <a:pPr lvl="1"/>
            <a:r>
              <a:rPr lang="en-US" sz="2000" dirty="0">
                <a:solidFill>
                  <a:srgbClr val="CC000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Step 1: Policy evaluation: </a:t>
            </a:r>
            <a:r>
              <a:rPr lang="en-US" sz="2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calculate utilities for some fixed policy (not optimal utilities!) until convergence</a:t>
            </a:r>
          </a:p>
          <a:p>
            <a:pPr lvl="1"/>
            <a:r>
              <a:rPr lang="en-US" sz="2000" dirty="0">
                <a:solidFill>
                  <a:srgbClr val="CC000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Step 2: Policy improvement: </a:t>
            </a:r>
            <a:r>
              <a:rPr lang="en-US" sz="2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update policy using one-step look-ahead with resulting converged (but not optimal!) utilities as future values</a:t>
            </a:r>
          </a:p>
          <a:p>
            <a:pPr lvl="1"/>
            <a:r>
              <a:rPr lang="en-US" sz="2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Repeat steps until policy converges</a:t>
            </a:r>
          </a:p>
          <a:p>
            <a:pPr lvl="1"/>
            <a:endParaRPr lang="en-US" sz="200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r>
              <a:rPr lang="en-US" sz="2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This is </a:t>
            </a:r>
            <a:r>
              <a:rPr lang="en-US" sz="2400" dirty="0">
                <a:solidFill>
                  <a:srgbClr val="CC000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policy iteration</a:t>
            </a:r>
          </a:p>
          <a:p>
            <a:pPr lvl="1"/>
            <a:r>
              <a:rPr lang="en-US" sz="2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It’s still optimal!</a:t>
            </a:r>
          </a:p>
          <a:p>
            <a:pPr lvl="1"/>
            <a:r>
              <a:rPr lang="en-US" sz="2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Can converge (much) faster under some conditions</a:t>
            </a:r>
          </a:p>
        </p:txBody>
      </p:sp>
    </p:spTree>
    <p:extLst>
      <p:ext uri="{BB962C8B-B14F-4D97-AF65-F5344CB8AC3E}">
        <p14:creationId xmlns:p14="http://schemas.microsoft.com/office/powerpoint/2010/main" val="42204211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0CF678D5-7EA1-8E3E-AC11-147F5E73CE29}"/>
              </a:ext>
            </a:extLst>
          </p:cNvPr>
          <p:cNvSpPr txBox="1">
            <a:spLocks/>
          </p:cNvSpPr>
          <p:nvPr/>
        </p:nvSpPr>
        <p:spPr>
          <a:xfrm>
            <a:off x="471949" y="415638"/>
            <a:ext cx="3719051" cy="718123"/>
          </a:xfrm>
          <a:prstGeom prst="rect">
            <a:avLst/>
          </a:prstGeom>
        </p:spPr>
        <p:txBody>
          <a:bodyPr lIns="9000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A74D3CB6-BFC1-B1B5-20F6-4D4CD17F8382}"/>
              </a:ext>
            </a:extLst>
          </p:cNvPr>
          <p:cNvSpPr txBox="1">
            <a:spLocks/>
          </p:cNvSpPr>
          <p:nvPr/>
        </p:nvSpPr>
        <p:spPr>
          <a:xfrm>
            <a:off x="575598" y="425723"/>
            <a:ext cx="9114667" cy="77584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ore-KR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Policy Iteration</a:t>
            </a:r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9" name="Rectangle 98">
            <a:extLst>
              <a:ext uri="{FF2B5EF4-FFF2-40B4-BE49-F238E27FC236}">
                <a16:creationId xmlns:a16="http://schemas.microsoft.com/office/drawing/2014/main" id="{591205CE-3068-2A6A-457B-1FD83A76CBF4}"/>
              </a:ext>
            </a:extLst>
          </p:cNvPr>
          <p:cNvSpPr/>
          <p:nvPr/>
        </p:nvSpPr>
        <p:spPr>
          <a:xfrm>
            <a:off x="9016058" y="6278388"/>
            <a:ext cx="295548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  <a:cs typeface="Calibri"/>
              </a:rPr>
              <a:t>Slide credit: CS188 of Klein and 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  <a:cs typeface="Calibri"/>
              </a:rPr>
              <a:t>Abbee</a:t>
            </a:r>
            <a:endParaRPr lang="en-KR" sz="1400" dirty="0"/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6E8D12C8-978C-2EE6-CBC2-5A17945B43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599" y="1400880"/>
            <a:ext cx="8390358" cy="4026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3958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0CF678D5-7EA1-8E3E-AC11-147F5E73CE29}"/>
              </a:ext>
            </a:extLst>
          </p:cNvPr>
          <p:cNvSpPr txBox="1">
            <a:spLocks/>
          </p:cNvSpPr>
          <p:nvPr/>
        </p:nvSpPr>
        <p:spPr>
          <a:xfrm>
            <a:off x="471949" y="415638"/>
            <a:ext cx="3719051" cy="718123"/>
          </a:xfrm>
          <a:prstGeom prst="rect">
            <a:avLst/>
          </a:prstGeom>
        </p:spPr>
        <p:txBody>
          <a:bodyPr lIns="9000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A74D3CB6-BFC1-B1B5-20F6-4D4CD17F8382}"/>
              </a:ext>
            </a:extLst>
          </p:cNvPr>
          <p:cNvSpPr txBox="1">
            <a:spLocks/>
          </p:cNvSpPr>
          <p:nvPr/>
        </p:nvSpPr>
        <p:spPr>
          <a:xfrm>
            <a:off x="575598" y="425723"/>
            <a:ext cx="6596727" cy="77584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Grid World Actions</a:t>
            </a:r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9" name="Rectangle 98">
            <a:extLst>
              <a:ext uri="{FF2B5EF4-FFF2-40B4-BE49-F238E27FC236}">
                <a16:creationId xmlns:a16="http://schemas.microsoft.com/office/drawing/2014/main" id="{591205CE-3068-2A6A-457B-1FD83A76CBF4}"/>
              </a:ext>
            </a:extLst>
          </p:cNvPr>
          <p:cNvSpPr/>
          <p:nvPr/>
        </p:nvSpPr>
        <p:spPr>
          <a:xfrm>
            <a:off x="9016058" y="6278388"/>
            <a:ext cx="295548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  <a:cs typeface="Calibri"/>
              </a:rPr>
              <a:t>Slide credit: CS188 of Klein and 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  <a:cs typeface="Calibri"/>
              </a:rPr>
              <a:t>Abbee</a:t>
            </a:r>
            <a:endParaRPr lang="en-KR" sz="1400" dirty="0"/>
          </a:p>
        </p:txBody>
      </p:sp>
      <p:pic>
        <p:nvPicPr>
          <p:cNvPr id="11" name="그림 10" descr="텍스트, 다른, 다채로운, 여러개이(가) 표시된 사진&#10;&#10;자동 생성된 설명">
            <a:extLst>
              <a:ext uri="{FF2B5EF4-FFF2-40B4-BE49-F238E27FC236}">
                <a16:creationId xmlns:a16="http://schemas.microsoft.com/office/drawing/2014/main" id="{691A42F5-1557-6967-5259-59DF0F55DC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791" y="1645309"/>
            <a:ext cx="8739868" cy="4268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9965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0CF678D5-7EA1-8E3E-AC11-147F5E73CE29}"/>
              </a:ext>
            </a:extLst>
          </p:cNvPr>
          <p:cNvSpPr txBox="1">
            <a:spLocks/>
          </p:cNvSpPr>
          <p:nvPr/>
        </p:nvSpPr>
        <p:spPr>
          <a:xfrm>
            <a:off x="471949" y="415638"/>
            <a:ext cx="3719051" cy="718123"/>
          </a:xfrm>
          <a:prstGeom prst="rect">
            <a:avLst/>
          </a:prstGeom>
        </p:spPr>
        <p:txBody>
          <a:bodyPr lIns="9000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A74D3CB6-BFC1-B1B5-20F6-4D4CD17F8382}"/>
              </a:ext>
            </a:extLst>
          </p:cNvPr>
          <p:cNvSpPr txBox="1">
            <a:spLocks/>
          </p:cNvSpPr>
          <p:nvPr/>
        </p:nvSpPr>
        <p:spPr>
          <a:xfrm>
            <a:off x="575598" y="425723"/>
            <a:ext cx="9114667" cy="77584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ore-KR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Comparison</a:t>
            </a:r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9" name="Rectangle 98">
            <a:extLst>
              <a:ext uri="{FF2B5EF4-FFF2-40B4-BE49-F238E27FC236}">
                <a16:creationId xmlns:a16="http://schemas.microsoft.com/office/drawing/2014/main" id="{591205CE-3068-2A6A-457B-1FD83A76CBF4}"/>
              </a:ext>
            </a:extLst>
          </p:cNvPr>
          <p:cNvSpPr/>
          <p:nvPr/>
        </p:nvSpPr>
        <p:spPr>
          <a:xfrm>
            <a:off x="9016058" y="6278388"/>
            <a:ext cx="295548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  <a:cs typeface="Calibri"/>
              </a:rPr>
              <a:t>Slide credit: CS188 of Klein and 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  <a:cs typeface="Calibri"/>
              </a:rPr>
              <a:t>Abbee</a:t>
            </a:r>
            <a:endParaRPr lang="en-KR" sz="1400" dirty="0"/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6A4D8597-9C12-D2EB-AB49-6974E8EDBCDF}"/>
              </a:ext>
            </a:extLst>
          </p:cNvPr>
          <p:cNvSpPr txBox="1">
            <a:spLocks noChangeArrowheads="1"/>
          </p:cNvSpPr>
          <p:nvPr/>
        </p:nvSpPr>
        <p:spPr>
          <a:xfrm>
            <a:off x="685622" y="1404102"/>
            <a:ext cx="11285925" cy="487428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Both value iteration and policy iteration compute the same thing (all optimal values)</a:t>
            </a:r>
          </a:p>
          <a:p>
            <a:pPr lvl="3"/>
            <a:endParaRPr lang="en-US" sz="100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r>
              <a:rPr lang="en-US" sz="2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In value iteration:</a:t>
            </a:r>
          </a:p>
          <a:p>
            <a:pPr lvl="1"/>
            <a:r>
              <a:rPr lang="en-US" sz="18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Every iteration updates both the values and (implicitly) the policy</a:t>
            </a:r>
          </a:p>
          <a:p>
            <a:pPr lvl="1"/>
            <a:r>
              <a:rPr lang="en-US" sz="18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We don’t track the policy, but taking the max over actions implicitly </a:t>
            </a:r>
            <a:r>
              <a:rPr lang="en-US" sz="1800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recomputes</a:t>
            </a:r>
            <a:r>
              <a:rPr lang="en-US" sz="18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it</a:t>
            </a:r>
          </a:p>
          <a:p>
            <a:pPr lvl="3"/>
            <a:endParaRPr lang="en-US" sz="100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r>
              <a:rPr lang="en-US" sz="2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In policy iteration:</a:t>
            </a:r>
          </a:p>
          <a:p>
            <a:pPr lvl="1"/>
            <a:r>
              <a:rPr lang="en-US" sz="18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We do several passes that update utilities with fixed policy (each pass is fast because we consider only one action, not all of them)</a:t>
            </a:r>
          </a:p>
          <a:p>
            <a:pPr lvl="1"/>
            <a:r>
              <a:rPr lang="en-US" sz="18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After the policy is evaluated, a new policy is chosen (slow like a value iteration pass)</a:t>
            </a:r>
          </a:p>
          <a:p>
            <a:pPr lvl="1"/>
            <a:r>
              <a:rPr lang="en-US" sz="18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The new policy will be better (or we’re done)</a:t>
            </a:r>
          </a:p>
          <a:p>
            <a:pPr lvl="4"/>
            <a:endParaRPr lang="en-US" sz="100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>
              <a:spcBef>
                <a:spcPts val="900"/>
              </a:spcBef>
            </a:pPr>
            <a:r>
              <a:rPr lang="en-US" sz="2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Both are dynamic programs for solving MDPs</a:t>
            </a:r>
          </a:p>
        </p:txBody>
      </p:sp>
    </p:spTree>
    <p:extLst>
      <p:ext uri="{BB962C8B-B14F-4D97-AF65-F5344CB8AC3E}">
        <p14:creationId xmlns:p14="http://schemas.microsoft.com/office/powerpoint/2010/main" val="156014379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0CF678D5-7EA1-8E3E-AC11-147F5E73CE29}"/>
              </a:ext>
            </a:extLst>
          </p:cNvPr>
          <p:cNvSpPr txBox="1">
            <a:spLocks/>
          </p:cNvSpPr>
          <p:nvPr/>
        </p:nvSpPr>
        <p:spPr>
          <a:xfrm>
            <a:off x="471949" y="415638"/>
            <a:ext cx="3719051" cy="718123"/>
          </a:xfrm>
          <a:prstGeom prst="rect">
            <a:avLst/>
          </a:prstGeom>
        </p:spPr>
        <p:txBody>
          <a:bodyPr lIns="9000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A74D3CB6-BFC1-B1B5-20F6-4D4CD17F8382}"/>
              </a:ext>
            </a:extLst>
          </p:cNvPr>
          <p:cNvSpPr txBox="1">
            <a:spLocks/>
          </p:cNvSpPr>
          <p:nvPr/>
        </p:nvSpPr>
        <p:spPr>
          <a:xfrm>
            <a:off x="575598" y="425723"/>
            <a:ext cx="9114667" cy="77584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ore-KR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Summary: MDP Algorithms</a:t>
            </a:r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9" name="Rectangle 98">
            <a:extLst>
              <a:ext uri="{FF2B5EF4-FFF2-40B4-BE49-F238E27FC236}">
                <a16:creationId xmlns:a16="http://schemas.microsoft.com/office/drawing/2014/main" id="{591205CE-3068-2A6A-457B-1FD83A76CBF4}"/>
              </a:ext>
            </a:extLst>
          </p:cNvPr>
          <p:cNvSpPr/>
          <p:nvPr/>
        </p:nvSpPr>
        <p:spPr>
          <a:xfrm>
            <a:off x="9016058" y="6278388"/>
            <a:ext cx="295548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  <a:cs typeface="Calibri"/>
              </a:rPr>
              <a:t>Slide credit: CS188 of Klein and 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  <a:cs typeface="Calibri"/>
              </a:rPr>
              <a:t>Abbee</a:t>
            </a:r>
            <a:endParaRPr lang="en-KR" sz="1400" dirty="0"/>
          </a:p>
        </p:txBody>
      </p:sp>
      <p:pic>
        <p:nvPicPr>
          <p:cNvPr id="6" name="그림 5" descr="텍스트, 실내, 스크린샷이(가) 표시된 사진&#10;&#10;자동 생성된 설명">
            <a:extLst>
              <a:ext uri="{FF2B5EF4-FFF2-40B4-BE49-F238E27FC236}">
                <a16:creationId xmlns:a16="http://schemas.microsoft.com/office/drawing/2014/main" id="{EFC7EE38-7F93-F981-0FBC-F680A38A39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598" y="1489116"/>
            <a:ext cx="9637181" cy="410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692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0CF678D5-7EA1-8E3E-AC11-147F5E73CE29}"/>
              </a:ext>
            </a:extLst>
          </p:cNvPr>
          <p:cNvSpPr txBox="1">
            <a:spLocks/>
          </p:cNvSpPr>
          <p:nvPr/>
        </p:nvSpPr>
        <p:spPr>
          <a:xfrm>
            <a:off x="471949" y="415638"/>
            <a:ext cx="3719051" cy="718123"/>
          </a:xfrm>
          <a:prstGeom prst="rect">
            <a:avLst/>
          </a:prstGeom>
        </p:spPr>
        <p:txBody>
          <a:bodyPr lIns="9000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A74D3CB6-BFC1-B1B5-20F6-4D4CD17F8382}"/>
              </a:ext>
            </a:extLst>
          </p:cNvPr>
          <p:cNvSpPr txBox="1">
            <a:spLocks/>
          </p:cNvSpPr>
          <p:nvPr/>
        </p:nvSpPr>
        <p:spPr>
          <a:xfrm>
            <a:off x="575598" y="425723"/>
            <a:ext cx="6596727" cy="77584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Markov Decision Process</a:t>
            </a:r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9" name="Rectangle 98">
            <a:extLst>
              <a:ext uri="{FF2B5EF4-FFF2-40B4-BE49-F238E27FC236}">
                <a16:creationId xmlns:a16="http://schemas.microsoft.com/office/drawing/2014/main" id="{591205CE-3068-2A6A-457B-1FD83A76CBF4}"/>
              </a:ext>
            </a:extLst>
          </p:cNvPr>
          <p:cNvSpPr/>
          <p:nvPr/>
        </p:nvSpPr>
        <p:spPr>
          <a:xfrm>
            <a:off x="9016058" y="6278388"/>
            <a:ext cx="295548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  <a:cs typeface="Calibri"/>
              </a:rPr>
              <a:t>Slide credit: CS188 of Klein and 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  <a:cs typeface="Calibri"/>
              </a:rPr>
              <a:t>Abbee</a:t>
            </a:r>
            <a:endParaRPr lang="en-KR" sz="1400" dirty="0"/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7C406699-69EF-85FB-B4FC-C3FEE6980EE5}"/>
              </a:ext>
            </a:extLst>
          </p:cNvPr>
          <p:cNvSpPr txBox="1">
            <a:spLocks noChangeArrowheads="1"/>
          </p:cNvSpPr>
          <p:nvPr/>
        </p:nvSpPr>
        <p:spPr>
          <a:xfrm>
            <a:off x="829323" y="1610794"/>
            <a:ext cx="7804037" cy="482148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</a:pPr>
            <a:r>
              <a:rPr lang="en-US" sz="2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An MDP is defined by:</a:t>
            </a:r>
          </a:p>
          <a:p>
            <a:pPr lvl="1">
              <a:lnSpc>
                <a:spcPct val="80000"/>
              </a:lnSpc>
            </a:pPr>
            <a:r>
              <a:rPr lang="en-US" sz="18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A </a:t>
            </a:r>
            <a:r>
              <a:rPr lang="en-US" sz="1800" dirty="0">
                <a:solidFill>
                  <a:srgbClr val="CC000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set of states s </a:t>
            </a:r>
            <a:r>
              <a:rPr lang="en-US" sz="1800" dirty="0">
                <a:solidFill>
                  <a:srgbClr val="CC000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  <a:sym typeface="Symbol" pitchFamily="18" charset="2"/>
              </a:rPr>
              <a:t> </a:t>
            </a:r>
            <a:r>
              <a:rPr lang="en-US" sz="1800" dirty="0">
                <a:solidFill>
                  <a:srgbClr val="CC000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S</a:t>
            </a:r>
          </a:p>
          <a:p>
            <a:pPr lvl="1">
              <a:lnSpc>
                <a:spcPct val="80000"/>
              </a:lnSpc>
            </a:pPr>
            <a:r>
              <a:rPr lang="en-US" sz="18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A </a:t>
            </a:r>
            <a:r>
              <a:rPr lang="en-US" sz="1800" dirty="0">
                <a:solidFill>
                  <a:srgbClr val="CC000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set of actions a </a:t>
            </a:r>
            <a:r>
              <a:rPr lang="en-US" sz="1800" dirty="0">
                <a:solidFill>
                  <a:srgbClr val="CC000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  <a:sym typeface="Symbol" pitchFamily="18" charset="2"/>
              </a:rPr>
              <a:t> A</a:t>
            </a:r>
            <a:endParaRPr lang="en-US" sz="1800" dirty="0">
              <a:solidFill>
                <a:srgbClr val="CC0000"/>
              </a:solidFill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 lvl="1">
              <a:lnSpc>
                <a:spcPct val="80000"/>
              </a:lnSpc>
            </a:pPr>
            <a:r>
              <a:rPr lang="en-US" sz="18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A </a:t>
            </a:r>
            <a:r>
              <a:rPr lang="en-US" sz="1800" dirty="0">
                <a:solidFill>
                  <a:srgbClr val="CC000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transition function T(s, a, s</a:t>
            </a:r>
            <a:r>
              <a:rPr lang="en-US" altLang="ja-JP" sz="1800" dirty="0">
                <a:solidFill>
                  <a:srgbClr val="CC000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’)</a:t>
            </a:r>
            <a:endParaRPr lang="en-US" altLang="ja-JP" sz="180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 lvl="2">
              <a:lnSpc>
                <a:spcPct val="80000"/>
              </a:lnSpc>
            </a:pPr>
            <a:r>
              <a:rPr lang="en-US" sz="16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Probability that a from s leads to s’, i.e., P(s</a:t>
            </a:r>
            <a:r>
              <a:rPr lang="en-US" altLang="ja-JP" sz="16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’| s, a)</a:t>
            </a:r>
          </a:p>
          <a:p>
            <a:pPr lvl="2">
              <a:lnSpc>
                <a:spcPct val="80000"/>
              </a:lnSpc>
            </a:pPr>
            <a:r>
              <a:rPr lang="en-US" sz="16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Also called the model or the dynamics</a:t>
            </a:r>
          </a:p>
          <a:p>
            <a:pPr lvl="1">
              <a:lnSpc>
                <a:spcPct val="80000"/>
              </a:lnSpc>
            </a:pPr>
            <a:r>
              <a:rPr lang="en-US" sz="18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A </a:t>
            </a:r>
            <a:r>
              <a:rPr lang="en-US" sz="1800" dirty="0">
                <a:solidFill>
                  <a:srgbClr val="CC000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reward function R(s, a, s</a:t>
            </a:r>
            <a:r>
              <a:rPr lang="en-US" altLang="ja-JP" sz="1800" dirty="0">
                <a:solidFill>
                  <a:srgbClr val="CC000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’) </a:t>
            </a:r>
          </a:p>
          <a:p>
            <a:pPr lvl="2">
              <a:lnSpc>
                <a:spcPct val="80000"/>
              </a:lnSpc>
            </a:pPr>
            <a:r>
              <a:rPr lang="en-US" sz="16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Sometimes just R(s) or R(s</a:t>
            </a:r>
            <a:r>
              <a:rPr lang="en-US" altLang="ja-JP" sz="16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’)</a:t>
            </a:r>
          </a:p>
          <a:p>
            <a:pPr lvl="1">
              <a:lnSpc>
                <a:spcPct val="80000"/>
              </a:lnSpc>
            </a:pPr>
            <a:r>
              <a:rPr lang="en-US" sz="18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A </a:t>
            </a:r>
            <a:r>
              <a:rPr lang="en-US" sz="1800" dirty="0">
                <a:solidFill>
                  <a:srgbClr val="CC000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start state</a:t>
            </a:r>
            <a:endParaRPr lang="en-US" sz="180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 lvl="1">
              <a:lnSpc>
                <a:spcPct val="80000"/>
              </a:lnSpc>
            </a:pPr>
            <a:r>
              <a:rPr lang="en-US" sz="18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Maybe a </a:t>
            </a:r>
            <a:r>
              <a:rPr lang="en-US" sz="1800" dirty="0">
                <a:solidFill>
                  <a:srgbClr val="CC000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terminal state</a:t>
            </a:r>
          </a:p>
          <a:p>
            <a:pPr lvl="1">
              <a:lnSpc>
                <a:spcPct val="80000"/>
              </a:lnSpc>
            </a:pPr>
            <a:endParaRPr lang="en-US" sz="280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>
              <a:lnSpc>
                <a:spcPct val="80000"/>
              </a:lnSpc>
            </a:pPr>
            <a:r>
              <a:rPr lang="en-US" sz="2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MDPs are non-deterministic search problems</a:t>
            </a:r>
          </a:p>
          <a:p>
            <a:pPr lvl="1">
              <a:lnSpc>
                <a:spcPct val="80000"/>
              </a:lnSpc>
            </a:pPr>
            <a:r>
              <a:rPr lang="en-US" sz="18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One way to solve them is with </a:t>
            </a:r>
            <a:r>
              <a:rPr lang="en-US" sz="1800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expectimax</a:t>
            </a:r>
            <a:r>
              <a:rPr lang="en-US" sz="18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search</a:t>
            </a:r>
          </a:p>
          <a:p>
            <a:pPr lvl="1">
              <a:lnSpc>
                <a:spcPct val="80000"/>
              </a:lnSpc>
            </a:pPr>
            <a:r>
              <a:rPr lang="en-US" sz="18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We’</a:t>
            </a:r>
            <a:r>
              <a:rPr lang="en-US" altLang="ja-JP" sz="18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ll have a new tool soon</a:t>
            </a:r>
            <a:endParaRPr lang="en-US" sz="180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C917BC4D-62E9-D0D3-F344-8686E8A196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186340" y="3429000"/>
            <a:ext cx="3371850" cy="2428287"/>
          </a:xfrm>
          <a:prstGeom prst="rect">
            <a:avLst/>
          </a:prstGeom>
          <a:noFill/>
        </p:spPr>
      </p:pic>
      <p:pic>
        <p:nvPicPr>
          <p:cNvPr id="7" name="Picture 3">
            <a:extLst>
              <a:ext uri="{FF2B5EF4-FFF2-40B4-BE49-F238E27FC236}">
                <a16:creationId xmlns:a16="http://schemas.microsoft.com/office/drawing/2014/main" id="{B5C75B07-B5A5-A331-D4B3-D951D922FB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0487088" y="5351973"/>
            <a:ext cx="342900" cy="183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EED972CC-ED0D-589C-03F3-010BCB5A1B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9629839" y="5344211"/>
            <a:ext cx="382214" cy="1641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5">
            <a:extLst>
              <a:ext uri="{FF2B5EF4-FFF2-40B4-BE49-F238E27FC236}">
                <a16:creationId xmlns:a16="http://schemas.microsoft.com/office/drawing/2014/main" id="{DAF601D9-088E-2B09-350A-B9FAAF450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0087038" y="4601261"/>
            <a:ext cx="324992" cy="585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2" descr="C:\Users\Dan\Dropbox\Office\CS 188\Ketrina Art\MDPs\AgentTopDown.png">
            <a:extLst>
              <a:ext uri="{FF2B5EF4-FFF2-40B4-BE49-F238E27FC236}">
                <a16:creationId xmlns:a16="http://schemas.microsoft.com/office/drawing/2014/main" id="{561D7B9A-CF06-6FE6-3D81-26E1F57DAA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9932554" y="5115611"/>
            <a:ext cx="611684" cy="571500"/>
          </a:xfrm>
          <a:prstGeom prst="rect">
            <a:avLst/>
          </a:prstGeom>
          <a:noFill/>
        </p:spPr>
      </p:pic>
      <p:pic>
        <p:nvPicPr>
          <p:cNvPr id="13" name="Picture 4">
            <a:extLst>
              <a:ext uri="{FF2B5EF4-FFF2-40B4-BE49-F238E27FC236}">
                <a16:creationId xmlns:a16="http://schemas.microsoft.com/office/drawing/2014/main" id="{7CACC7F6-E0FA-0A3D-31BF-A1EAEE1391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8080557" y="1000713"/>
            <a:ext cx="3098563" cy="24019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5084042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0CF678D5-7EA1-8E3E-AC11-147F5E73CE29}"/>
              </a:ext>
            </a:extLst>
          </p:cNvPr>
          <p:cNvSpPr txBox="1">
            <a:spLocks/>
          </p:cNvSpPr>
          <p:nvPr/>
        </p:nvSpPr>
        <p:spPr>
          <a:xfrm>
            <a:off x="471949" y="415638"/>
            <a:ext cx="3719051" cy="718123"/>
          </a:xfrm>
          <a:prstGeom prst="rect">
            <a:avLst/>
          </a:prstGeom>
        </p:spPr>
        <p:txBody>
          <a:bodyPr lIns="9000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A74D3CB6-BFC1-B1B5-20F6-4D4CD17F8382}"/>
              </a:ext>
            </a:extLst>
          </p:cNvPr>
          <p:cNvSpPr txBox="1">
            <a:spLocks/>
          </p:cNvSpPr>
          <p:nvPr/>
        </p:nvSpPr>
        <p:spPr>
          <a:xfrm>
            <a:off x="575598" y="425723"/>
            <a:ext cx="6596727" cy="775845"/>
          </a:xfrm>
          <a:prstGeom prst="rect">
            <a:avLst/>
          </a:prstGeom>
        </p:spPr>
        <p:txBody>
          <a:bodyPr anchor="b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What is Markov about MDPs?</a:t>
            </a:r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9" name="Rectangle 98">
            <a:extLst>
              <a:ext uri="{FF2B5EF4-FFF2-40B4-BE49-F238E27FC236}">
                <a16:creationId xmlns:a16="http://schemas.microsoft.com/office/drawing/2014/main" id="{591205CE-3068-2A6A-457B-1FD83A76CBF4}"/>
              </a:ext>
            </a:extLst>
          </p:cNvPr>
          <p:cNvSpPr/>
          <p:nvPr/>
        </p:nvSpPr>
        <p:spPr>
          <a:xfrm>
            <a:off x="9016058" y="6278388"/>
            <a:ext cx="295548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  <a:cs typeface="Calibri"/>
              </a:rPr>
              <a:t>Slide credit: CS188 of Klein and 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  <a:cs typeface="Calibri"/>
              </a:rPr>
              <a:t>Abbee</a:t>
            </a:r>
            <a:endParaRPr lang="en-KR" sz="1400" dirty="0"/>
          </a:p>
        </p:txBody>
      </p:sp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BA3598FE-2BC4-6E47-2F1C-F021E3DB19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589" y="1578676"/>
            <a:ext cx="8596416" cy="3989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6168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0CF678D5-7EA1-8E3E-AC11-147F5E73CE29}"/>
              </a:ext>
            </a:extLst>
          </p:cNvPr>
          <p:cNvSpPr txBox="1">
            <a:spLocks/>
          </p:cNvSpPr>
          <p:nvPr/>
        </p:nvSpPr>
        <p:spPr>
          <a:xfrm>
            <a:off x="471949" y="415638"/>
            <a:ext cx="3719051" cy="718123"/>
          </a:xfrm>
          <a:prstGeom prst="rect">
            <a:avLst/>
          </a:prstGeom>
        </p:spPr>
        <p:txBody>
          <a:bodyPr lIns="9000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A74D3CB6-BFC1-B1B5-20F6-4D4CD17F8382}"/>
              </a:ext>
            </a:extLst>
          </p:cNvPr>
          <p:cNvSpPr txBox="1">
            <a:spLocks/>
          </p:cNvSpPr>
          <p:nvPr/>
        </p:nvSpPr>
        <p:spPr>
          <a:xfrm>
            <a:off x="575598" y="425723"/>
            <a:ext cx="6596727" cy="77584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Policies</a:t>
            </a:r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9" name="Rectangle 98">
            <a:extLst>
              <a:ext uri="{FF2B5EF4-FFF2-40B4-BE49-F238E27FC236}">
                <a16:creationId xmlns:a16="http://schemas.microsoft.com/office/drawing/2014/main" id="{591205CE-3068-2A6A-457B-1FD83A76CBF4}"/>
              </a:ext>
            </a:extLst>
          </p:cNvPr>
          <p:cNvSpPr/>
          <p:nvPr/>
        </p:nvSpPr>
        <p:spPr>
          <a:xfrm>
            <a:off x="9016058" y="6278388"/>
            <a:ext cx="295548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  <a:cs typeface="Calibri"/>
              </a:rPr>
              <a:t>Slide credit: CS188 of Klein and 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  <a:cs typeface="Calibri"/>
              </a:rPr>
              <a:t>Abbee</a:t>
            </a:r>
            <a:endParaRPr lang="en-KR" sz="1400" dirty="0"/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6F371772-2FFB-8482-0830-10D27CEECDC5}"/>
              </a:ext>
            </a:extLst>
          </p:cNvPr>
          <p:cNvSpPr txBox="1">
            <a:spLocks noChangeArrowheads="1"/>
          </p:cNvSpPr>
          <p:nvPr/>
        </p:nvSpPr>
        <p:spPr>
          <a:xfrm>
            <a:off x="797810" y="1634341"/>
            <a:ext cx="6786379" cy="436269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In deterministic single-agent search problems, we wanted an optimal </a:t>
            </a:r>
            <a:r>
              <a:rPr lang="en-US" sz="1800" dirty="0">
                <a:solidFill>
                  <a:srgbClr val="CC000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plan</a:t>
            </a:r>
            <a:r>
              <a:rPr lang="en-US" sz="18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, or sequence of actions, from start to a goal</a:t>
            </a:r>
          </a:p>
          <a:p>
            <a:endParaRPr lang="en-US" sz="180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r>
              <a:rPr lang="en-US" sz="18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For MDPs, we want an optimal </a:t>
            </a:r>
            <a:r>
              <a:rPr lang="en-US" sz="1800" dirty="0">
                <a:solidFill>
                  <a:srgbClr val="CC000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policy </a:t>
            </a:r>
            <a:r>
              <a:rPr lang="en-US" sz="1800" dirty="0">
                <a:solidFill>
                  <a:srgbClr val="CC000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  <a:sym typeface="Symbol" pitchFamily="18" charset="2"/>
              </a:rPr>
              <a:t>*: S → A</a:t>
            </a:r>
          </a:p>
          <a:p>
            <a:pPr lvl="1"/>
            <a:r>
              <a:rPr lang="en-US" sz="1500" dirty="0">
                <a:latin typeface="NanumSquareOTF_ac" panose="020B0600000101010101" pitchFamily="34" charset="-127"/>
                <a:ea typeface="NanumSquareOTF_ac" panose="020B0600000101010101" pitchFamily="34" charset="-127"/>
                <a:sym typeface="Symbol" pitchFamily="18" charset="2"/>
              </a:rPr>
              <a:t>A policy  gives an action for each state</a:t>
            </a:r>
          </a:p>
          <a:p>
            <a:pPr lvl="1"/>
            <a:r>
              <a:rPr lang="en-US" sz="1500" dirty="0">
                <a:latin typeface="NanumSquareOTF_ac" panose="020B0600000101010101" pitchFamily="34" charset="-127"/>
                <a:ea typeface="NanumSquareOTF_ac" panose="020B0600000101010101" pitchFamily="34" charset="-127"/>
                <a:sym typeface="Symbol" pitchFamily="18" charset="2"/>
              </a:rPr>
              <a:t>An optimal policy is one that </a:t>
            </a:r>
            <a:r>
              <a:rPr lang="en-US" sz="1500" u="sng" dirty="0">
                <a:latin typeface="NanumSquareOTF_ac" panose="020B0600000101010101" pitchFamily="34" charset="-127"/>
                <a:ea typeface="NanumSquareOTF_ac" panose="020B0600000101010101" pitchFamily="34" charset="-127"/>
                <a:sym typeface="Symbol" pitchFamily="18" charset="2"/>
              </a:rPr>
              <a:t>maximizes expected utility if followed</a:t>
            </a:r>
          </a:p>
          <a:p>
            <a:pPr lvl="1"/>
            <a:r>
              <a:rPr lang="en-US" sz="1500" dirty="0">
                <a:latin typeface="NanumSquareOTF_ac" panose="020B0600000101010101" pitchFamily="34" charset="-127"/>
                <a:ea typeface="NanumSquareOTF_ac" panose="020B0600000101010101" pitchFamily="34" charset="-127"/>
                <a:sym typeface="Symbol" pitchFamily="18" charset="2"/>
              </a:rPr>
              <a:t>An explicit policy defines a reflex agent</a:t>
            </a:r>
          </a:p>
          <a:p>
            <a:pPr lvl="1"/>
            <a:endParaRPr lang="en-US" sz="1500" dirty="0">
              <a:latin typeface="NanumSquareOTF_ac" panose="020B0600000101010101" pitchFamily="34" charset="-127"/>
              <a:ea typeface="NanumSquareOTF_ac" panose="020B0600000101010101" pitchFamily="34" charset="-127"/>
              <a:sym typeface="Symbol" pitchFamily="18" charset="2"/>
            </a:endParaRPr>
          </a:p>
          <a:p>
            <a:r>
              <a:rPr lang="en-US" sz="1800" dirty="0" err="1">
                <a:latin typeface="NanumSquareOTF_ac" panose="020B0600000101010101" pitchFamily="34" charset="-127"/>
                <a:ea typeface="NanumSquareOTF_ac" panose="020B0600000101010101" pitchFamily="34" charset="-127"/>
                <a:sym typeface="Symbol" pitchFamily="18" charset="2"/>
              </a:rPr>
              <a:t>Expectimax</a:t>
            </a:r>
            <a:r>
              <a:rPr lang="en-US" sz="1800" dirty="0">
                <a:latin typeface="NanumSquareOTF_ac" panose="020B0600000101010101" pitchFamily="34" charset="-127"/>
                <a:ea typeface="NanumSquareOTF_ac" panose="020B0600000101010101" pitchFamily="34" charset="-127"/>
                <a:sym typeface="Symbol" pitchFamily="18" charset="2"/>
              </a:rPr>
              <a:t> didn’t compute entire policies</a:t>
            </a:r>
          </a:p>
          <a:p>
            <a:pPr lvl="1"/>
            <a:r>
              <a:rPr lang="en-US" sz="1500" dirty="0">
                <a:latin typeface="NanumSquareOTF_ac" panose="020B0600000101010101" pitchFamily="34" charset="-127"/>
                <a:ea typeface="NanumSquareOTF_ac" panose="020B0600000101010101" pitchFamily="34" charset="-127"/>
                <a:sym typeface="Symbol" pitchFamily="18" charset="2"/>
              </a:rPr>
              <a:t>It computed the action for a single state only</a:t>
            </a:r>
          </a:p>
          <a:p>
            <a:pPr lvl="1"/>
            <a:endParaRPr lang="en-US" sz="1500" dirty="0">
              <a:latin typeface="NanumSquareOTF_ac" panose="020B0600000101010101" pitchFamily="34" charset="-127"/>
              <a:ea typeface="NanumSquareOTF_ac" panose="020B0600000101010101" pitchFamily="34" charset="-127"/>
              <a:sym typeface="Symbol" pitchFamily="18" charset="2"/>
            </a:endParaRPr>
          </a:p>
        </p:txBody>
      </p:sp>
      <p:sp>
        <p:nvSpPr>
          <p:cNvPr id="5" name="Text Box 5">
            <a:extLst>
              <a:ext uri="{FF2B5EF4-FFF2-40B4-BE49-F238E27FC236}">
                <a16:creationId xmlns:a16="http://schemas.microsoft.com/office/drawing/2014/main" id="{852D143F-C5B0-08E2-287A-8CB47747EF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98489" y="4216048"/>
            <a:ext cx="382905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Optimal policy when R(s, a, s</a:t>
            </a:r>
            <a:r>
              <a:rPr lang="en-US" altLang="ja-JP" sz="16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’) = -0.03 for all non-terminals s</a:t>
            </a:r>
            <a:endParaRPr lang="en-US" sz="160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3F0957F5-CAE6-1676-E4F9-F73351EAEE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584189" y="1634341"/>
            <a:ext cx="4057650" cy="237224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469832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0CF678D5-7EA1-8E3E-AC11-147F5E73CE29}"/>
              </a:ext>
            </a:extLst>
          </p:cNvPr>
          <p:cNvSpPr txBox="1">
            <a:spLocks/>
          </p:cNvSpPr>
          <p:nvPr/>
        </p:nvSpPr>
        <p:spPr>
          <a:xfrm>
            <a:off x="471949" y="415638"/>
            <a:ext cx="3719051" cy="718123"/>
          </a:xfrm>
          <a:prstGeom prst="rect">
            <a:avLst/>
          </a:prstGeom>
        </p:spPr>
        <p:txBody>
          <a:bodyPr lIns="9000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A74D3CB6-BFC1-B1B5-20F6-4D4CD17F8382}"/>
              </a:ext>
            </a:extLst>
          </p:cNvPr>
          <p:cNvSpPr txBox="1">
            <a:spLocks/>
          </p:cNvSpPr>
          <p:nvPr/>
        </p:nvSpPr>
        <p:spPr>
          <a:xfrm>
            <a:off x="575598" y="425723"/>
            <a:ext cx="6596727" cy="77584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Optimal Policies</a:t>
            </a:r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9" name="Rectangle 98">
            <a:extLst>
              <a:ext uri="{FF2B5EF4-FFF2-40B4-BE49-F238E27FC236}">
                <a16:creationId xmlns:a16="http://schemas.microsoft.com/office/drawing/2014/main" id="{591205CE-3068-2A6A-457B-1FD83A76CBF4}"/>
              </a:ext>
            </a:extLst>
          </p:cNvPr>
          <p:cNvSpPr/>
          <p:nvPr/>
        </p:nvSpPr>
        <p:spPr>
          <a:xfrm>
            <a:off x="9016058" y="6278388"/>
            <a:ext cx="295548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  <a:cs typeface="Calibri"/>
              </a:rPr>
              <a:t>Slide credit: CS188 of Klein and 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  <a:cs typeface="Calibri"/>
              </a:rPr>
              <a:t>Abbee</a:t>
            </a:r>
            <a:endParaRPr lang="en-KR" sz="1400" dirty="0"/>
          </a:p>
        </p:txBody>
      </p:sp>
      <p:pic>
        <p:nvPicPr>
          <p:cNvPr id="5" name="그림 4" descr="텍스트, 낱말맞추기게임이(가) 표시된 사진&#10;&#10;자동 생성된 설명">
            <a:extLst>
              <a:ext uri="{FF2B5EF4-FFF2-40B4-BE49-F238E27FC236}">
                <a16:creationId xmlns:a16="http://schemas.microsoft.com/office/drawing/2014/main" id="{7C5FFF29-7EBD-F28F-71D1-7E976F1DFE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0097" y="1601437"/>
            <a:ext cx="6781800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171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0CF678D5-7EA1-8E3E-AC11-147F5E73CE29}"/>
              </a:ext>
            </a:extLst>
          </p:cNvPr>
          <p:cNvSpPr txBox="1">
            <a:spLocks/>
          </p:cNvSpPr>
          <p:nvPr/>
        </p:nvSpPr>
        <p:spPr>
          <a:xfrm>
            <a:off x="471949" y="415638"/>
            <a:ext cx="3719051" cy="718123"/>
          </a:xfrm>
          <a:prstGeom prst="rect">
            <a:avLst/>
          </a:prstGeom>
        </p:spPr>
        <p:txBody>
          <a:bodyPr lIns="9000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A74D3CB6-BFC1-B1B5-20F6-4D4CD17F8382}"/>
              </a:ext>
            </a:extLst>
          </p:cNvPr>
          <p:cNvSpPr txBox="1">
            <a:spLocks/>
          </p:cNvSpPr>
          <p:nvPr/>
        </p:nvSpPr>
        <p:spPr>
          <a:xfrm>
            <a:off x="575598" y="425723"/>
            <a:ext cx="6596727" cy="77584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ore-KR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Example: Racing</a:t>
            </a:r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9" name="Rectangle 98">
            <a:extLst>
              <a:ext uri="{FF2B5EF4-FFF2-40B4-BE49-F238E27FC236}">
                <a16:creationId xmlns:a16="http://schemas.microsoft.com/office/drawing/2014/main" id="{591205CE-3068-2A6A-457B-1FD83A76CBF4}"/>
              </a:ext>
            </a:extLst>
          </p:cNvPr>
          <p:cNvSpPr/>
          <p:nvPr/>
        </p:nvSpPr>
        <p:spPr>
          <a:xfrm>
            <a:off x="9016058" y="6278388"/>
            <a:ext cx="295548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  <a:cs typeface="Calibri"/>
              </a:rPr>
              <a:t>Slide credit: CS188 of Klein and 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  <a:cs typeface="Calibri"/>
              </a:rPr>
              <a:t>Abbee</a:t>
            </a:r>
            <a:endParaRPr lang="en-KR" sz="1400" dirty="0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947E6A9A-3E31-DEB8-12FB-15AAC186DF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00032" y="1480416"/>
            <a:ext cx="7913983" cy="424106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6479627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ue}{V^*(s) = \max_a Q^*(s,a)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205"/>
  <p:tag name="PICTUREFILESIZE" val="1926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ue}{V^*(s) = \max_a \sum_{s'} T(s,a,s') \,\left[ R(s, a, s') + \gamma\, V^*(s')\right]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463"/>
  <p:tag name="PICTUREFILESIZE" val="4639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OliveGreen}{Q^*(s,a) = \sum_{s'} T(s,a,s') \left[ R(s,a,s') + \gamma V^*(s') \right]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431"/>
  <p:tag name="PICTUREFILESIZE" val="4323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k(s)  template TPT1  env TPENV1  fore 0  back 16777215  eqnno 2"/>
  <p:tag name="FILENAME" val="TP_tmp"/>
  <p:tag name="ORIGWIDTH" val="22"/>
  <p:tag name="PICTUREFILESIZE" val="2676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{k+1}(s)  template TPT1  env TPENV1  fore 0  back 16777215  eqnno 2"/>
  <p:tag name="FILENAME" val="TP_tmp"/>
  <p:tag name="ORIGWIDTH" val="32"/>
  <p:tag name="PICTUREFILESIZE" val="2981"/>
</p:tagLst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784</TotalTime>
  <Words>1468</Words>
  <Application>Microsoft Macintosh PowerPoint</Application>
  <PresentationFormat>와이드스크린</PresentationFormat>
  <Paragraphs>232</Paragraphs>
  <Slides>41</Slides>
  <Notes>40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41</vt:i4>
      </vt:variant>
    </vt:vector>
  </HeadingPairs>
  <TitlesOfParts>
    <vt:vector size="51" baseType="lpstr">
      <vt:lpstr>-apple-system</vt:lpstr>
      <vt:lpstr>NanumSquareOTF_ac</vt:lpstr>
      <vt:lpstr>NanumSquareOTF_ac Bold</vt:lpstr>
      <vt:lpstr>NanumSquareOTF_ac ExtraBold</vt:lpstr>
      <vt:lpstr>Arial</vt:lpstr>
      <vt:lpstr>Calibri</vt:lpstr>
      <vt:lpstr>Calibri Light</vt:lpstr>
      <vt:lpstr>Times New Roman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허준환[ 학부재학 / 데이터과학과 ]</dc:creator>
  <cp:lastModifiedBy>허준환[ 학부재학 / 데이터과학과 ]</cp:lastModifiedBy>
  <cp:revision>33</cp:revision>
  <cp:lastPrinted>2023-01-12T18:38:21Z</cp:lastPrinted>
  <dcterms:created xsi:type="dcterms:W3CDTF">2022-09-30T06:36:40Z</dcterms:created>
  <dcterms:modified xsi:type="dcterms:W3CDTF">2023-01-31T09:21:09Z</dcterms:modified>
</cp:coreProperties>
</file>